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91" r:id="rId5"/>
    <p:sldId id="259" r:id="rId6"/>
    <p:sldId id="260" r:id="rId7"/>
    <p:sldId id="261" r:id="rId8"/>
    <p:sldId id="262" r:id="rId9"/>
    <p:sldId id="263" r:id="rId10"/>
    <p:sldId id="264" r:id="rId11"/>
    <p:sldId id="265" r:id="rId12"/>
    <p:sldId id="266" r:id="rId13"/>
    <p:sldId id="267" r:id="rId14"/>
    <p:sldId id="268" r:id="rId15"/>
    <p:sldId id="270" r:id="rId16"/>
    <p:sldId id="271" r:id="rId17"/>
    <p:sldId id="294" r:id="rId18"/>
    <p:sldId id="297" r:id="rId19"/>
    <p:sldId id="296" r:id="rId20"/>
    <p:sldId id="298" r:id="rId21"/>
    <p:sldId id="299" r:id="rId22"/>
    <p:sldId id="300" r:id="rId23"/>
    <p:sldId id="301" r:id="rId24"/>
    <p:sldId id="302" r:id="rId25"/>
    <p:sldId id="304" r:id="rId26"/>
    <p:sldId id="303" r:id="rId27"/>
    <p:sldId id="305" r:id="rId28"/>
    <p:sldId id="306" r:id="rId29"/>
    <p:sldId id="307" r:id="rId30"/>
    <p:sldId id="308" r:id="rId31"/>
    <p:sldId id="309" r:id="rId32"/>
    <p:sldId id="310" r:id="rId33"/>
    <p:sldId id="311" r:id="rId34"/>
    <p:sldId id="312" r:id="rId35"/>
    <p:sldId id="313" r:id="rId36"/>
    <p:sldId id="314" r:id="rId37"/>
    <p:sldId id="315" r:id="rId38"/>
    <p:sldId id="316" r:id="rId39"/>
    <p:sldId id="317" r:id="rId40"/>
    <p:sldId id="292" r:id="rId41"/>
    <p:sldId id="272" r:id="rId42"/>
    <p:sldId id="273" r:id="rId43"/>
    <p:sldId id="274" r:id="rId44"/>
    <p:sldId id="275" r:id="rId45"/>
    <p:sldId id="276" r:id="rId46"/>
    <p:sldId id="277" r:id="rId47"/>
    <p:sldId id="278" r:id="rId48"/>
    <p:sldId id="280" r:id="rId49"/>
    <p:sldId id="279" r:id="rId50"/>
    <p:sldId id="281" r:id="rId51"/>
    <p:sldId id="282" r:id="rId52"/>
    <p:sldId id="283" r:id="rId53"/>
    <p:sldId id="284" r:id="rId54"/>
    <p:sldId id="293" r:id="rId55"/>
    <p:sldId id="285" r:id="rId56"/>
    <p:sldId id="286" r:id="rId57"/>
    <p:sldId id="287" r:id="rId58"/>
    <p:sldId id="288" r:id="rId59"/>
    <p:sldId id="289" r:id="rId60"/>
    <p:sldId id="290" r:id="rId6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13" autoAdjust="0"/>
    <p:restoredTop sz="94660"/>
  </p:normalViewPr>
  <p:slideViewPr>
    <p:cSldViewPr snapToGrid="0">
      <p:cViewPr varScale="1">
        <p:scale>
          <a:sx n="124" d="100"/>
          <a:sy n="124" d="100"/>
        </p:scale>
        <p:origin x="51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31EF88-9D68-4D1B-A1C1-4E02A31651B8}"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52EB7B01-C6BC-4AE0-BD1C-CEAF4373342F}">
      <dgm:prSet phldrT="[Text]"/>
      <dgm:spPr/>
      <dgm:t>
        <a:bodyPr/>
        <a:lstStyle/>
        <a:p>
          <a:r>
            <a:rPr lang="en-US">
              <a:latin typeface="Times New Roman" panose="02020603050405020304" pitchFamily="18" charset="0"/>
              <a:cs typeface="Times New Roman" panose="02020603050405020304" pitchFamily="18" charset="0"/>
            </a:rPr>
            <a:t>LẦN 1</a:t>
          </a:r>
        </a:p>
      </dgm:t>
    </dgm:pt>
    <dgm:pt modelId="{EE948DB1-7C9B-4DFA-9EC4-41CA39BAA832}" type="parTrans" cxnId="{D472A9F6-A67A-436B-AE92-F6C7E6D476AF}">
      <dgm:prSet/>
      <dgm:spPr/>
      <dgm:t>
        <a:bodyPr/>
        <a:lstStyle/>
        <a:p>
          <a:endParaRPr lang="en-US">
            <a:latin typeface="Times New Roman" panose="02020603050405020304" pitchFamily="18" charset="0"/>
            <a:cs typeface="Times New Roman" panose="02020603050405020304" pitchFamily="18" charset="0"/>
          </a:endParaRPr>
        </a:p>
      </dgm:t>
    </dgm:pt>
    <dgm:pt modelId="{56B85CF5-9914-4205-B4C3-1C1FD1D6B3E9}" type="sibTrans" cxnId="{D472A9F6-A67A-436B-AE92-F6C7E6D476AF}">
      <dgm:prSet/>
      <dgm:spPr/>
      <dgm:t>
        <a:bodyPr/>
        <a:lstStyle/>
        <a:p>
          <a:endParaRPr lang="en-US">
            <a:latin typeface="Times New Roman" panose="02020603050405020304" pitchFamily="18" charset="0"/>
            <a:cs typeface="Times New Roman" panose="02020603050405020304" pitchFamily="18" charset="0"/>
          </a:endParaRPr>
        </a:p>
      </dgm:t>
    </dgm:pt>
    <dgm:pt modelId="{2BBB55C1-F9EF-4CEF-9678-DB6B8855591A}">
      <dgm:prSet phldrT="[Text]" custT="1"/>
      <dgm:spPr/>
      <dgm:t>
        <a:bodyPr/>
        <a:lstStyle/>
        <a:p>
          <a:pPr algn="just"/>
          <a:r>
            <a:rPr lang="en-US" sz="1600">
              <a:latin typeface="Times New Roman" panose="02020603050405020304" pitchFamily="18" charset="0"/>
              <a:cs typeface="Times New Roman" panose="02020603050405020304" pitchFamily="18" charset="0"/>
            </a:rPr>
            <a:t>Cuối thế kỷ 18 đầu thế kỷ 19.</a:t>
          </a:r>
        </a:p>
      </dgm:t>
    </dgm:pt>
    <dgm:pt modelId="{B36E85F0-5D43-41F2-B389-B59417E5B1CD}" type="parTrans" cxnId="{708C958C-22E9-4C5C-A395-B764825D2300}">
      <dgm:prSet/>
      <dgm:spPr/>
      <dgm:t>
        <a:bodyPr/>
        <a:lstStyle/>
        <a:p>
          <a:endParaRPr lang="en-US">
            <a:latin typeface="Times New Roman" panose="02020603050405020304" pitchFamily="18" charset="0"/>
            <a:cs typeface="Times New Roman" panose="02020603050405020304" pitchFamily="18" charset="0"/>
          </a:endParaRPr>
        </a:p>
      </dgm:t>
    </dgm:pt>
    <dgm:pt modelId="{4808BCC3-E660-4467-8DAF-5B071B8FF8C0}" type="sibTrans" cxnId="{708C958C-22E9-4C5C-A395-B764825D2300}">
      <dgm:prSet/>
      <dgm:spPr/>
      <dgm:t>
        <a:bodyPr/>
        <a:lstStyle/>
        <a:p>
          <a:endParaRPr lang="en-US">
            <a:latin typeface="Times New Roman" panose="02020603050405020304" pitchFamily="18" charset="0"/>
            <a:cs typeface="Times New Roman" panose="02020603050405020304" pitchFamily="18" charset="0"/>
          </a:endParaRPr>
        </a:p>
      </dgm:t>
    </dgm:pt>
    <dgm:pt modelId="{C5F9746F-7DC4-4F79-A243-81F2138B22EF}">
      <dgm:prSet phldrT="[Text]"/>
      <dgm:spPr/>
      <dgm:t>
        <a:bodyPr/>
        <a:lstStyle/>
        <a:p>
          <a:r>
            <a:rPr lang="en-US">
              <a:latin typeface="Times New Roman" panose="02020603050405020304" pitchFamily="18" charset="0"/>
              <a:cs typeface="Times New Roman" panose="02020603050405020304" pitchFamily="18" charset="0"/>
            </a:rPr>
            <a:t>LẦN 2</a:t>
          </a:r>
        </a:p>
      </dgm:t>
    </dgm:pt>
    <dgm:pt modelId="{0B617385-2DCD-45E8-80F0-9557DB5916A6}" type="parTrans" cxnId="{CFA0B332-E147-4EA9-AFC1-9696DBE82CE4}">
      <dgm:prSet/>
      <dgm:spPr/>
      <dgm:t>
        <a:bodyPr/>
        <a:lstStyle/>
        <a:p>
          <a:endParaRPr lang="en-US">
            <a:latin typeface="Times New Roman" panose="02020603050405020304" pitchFamily="18" charset="0"/>
            <a:cs typeface="Times New Roman" panose="02020603050405020304" pitchFamily="18" charset="0"/>
          </a:endParaRPr>
        </a:p>
      </dgm:t>
    </dgm:pt>
    <dgm:pt modelId="{F8E9753F-9887-4DFA-8FCF-D830E9343956}" type="sibTrans" cxnId="{CFA0B332-E147-4EA9-AFC1-9696DBE82CE4}">
      <dgm:prSet/>
      <dgm:spPr/>
      <dgm:t>
        <a:bodyPr/>
        <a:lstStyle/>
        <a:p>
          <a:endParaRPr lang="en-US">
            <a:latin typeface="Times New Roman" panose="02020603050405020304" pitchFamily="18" charset="0"/>
            <a:cs typeface="Times New Roman" panose="02020603050405020304" pitchFamily="18" charset="0"/>
          </a:endParaRPr>
        </a:p>
      </dgm:t>
    </dgm:pt>
    <dgm:pt modelId="{59ACF3B4-45E9-46AE-8C77-C726E28FF212}">
      <dgm:prSet phldrT="[Text]" custT="1"/>
      <dgm:spPr/>
      <dgm:t>
        <a:bodyPr/>
        <a:lstStyle/>
        <a:p>
          <a:pPr algn="just"/>
          <a:r>
            <a:rPr lang="en-US" sz="1600">
              <a:latin typeface="Times New Roman" panose="02020603050405020304" pitchFamily="18" charset="0"/>
              <a:cs typeface="Times New Roman" panose="02020603050405020304" pitchFamily="18" charset="0"/>
            </a:rPr>
            <a:t>Cuối thế kỷ 19 đầu thế kỷ 20.</a:t>
          </a:r>
        </a:p>
      </dgm:t>
    </dgm:pt>
    <dgm:pt modelId="{32C070D5-571A-4DE5-954F-3620301B9C9A}" type="parTrans" cxnId="{0F258398-14EB-4339-B624-8513FDECD7E2}">
      <dgm:prSet/>
      <dgm:spPr/>
      <dgm:t>
        <a:bodyPr/>
        <a:lstStyle/>
        <a:p>
          <a:endParaRPr lang="en-US">
            <a:latin typeface="Times New Roman" panose="02020603050405020304" pitchFamily="18" charset="0"/>
            <a:cs typeface="Times New Roman" panose="02020603050405020304" pitchFamily="18" charset="0"/>
          </a:endParaRPr>
        </a:p>
      </dgm:t>
    </dgm:pt>
    <dgm:pt modelId="{520D499E-F35F-4451-BA9C-1BC9699434B3}" type="sibTrans" cxnId="{0F258398-14EB-4339-B624-8513FDECD7E2}">
      <dgm:prSet/>
      <dgm:spPr/>
      <dgm:t>
        <a:bodyPr/>
        <a:lstStyle/>
        <a:p>
          <a:endParaRPr lang="en-US">
            <a:latin typeface="Times New Roman" panose="02020603050405020304" pitchFamily="18" charset="0"/>
            <a:cs typeface="Times New Roman" panose="02020603050405020304" pitchFamily="18" charset="0"/>
          </a:endParaRPr>
        </a:p>
      </dgm:t>
    </dgm:pt>
    <dgm:pt modelId="{255420BE-CF6A-44CF-A4E0-1379FD9D0AD9}">
      <dgm:prSet phldrT="[Text]"/>
      <dgm:spPr/>
      <dgm:t>
        <a:bodyPr/>
        <a:lstStyle/>
        <a:p>
          <a:r>
            <a:rPr lang="en-US">
              <a:latin typeface="Times New Roman" panose="02020603050405020304" pitchFamily="18" charset="0"/>
              <a:cs typeface="Times New Roman" panose="02020603050405020304" pitchFamily="18" charset="0"/>
            </a:rPr>
            <a:t>LẦN 3</a:t>
          </a:r>
        </a:p>
      </dgm:t>
    </dgm:pt>
    <dgm:pt modelId="{CF0BF285-4D82-49FA-8C52-CD9BAE9757B0}" type="parTrans" cxnId="{D2B24C48-9E3A-468E-B5BE-FB09753D127F}">
      <dgm:prSet/>
      <dgm:spPr/>
      <dgm:t>
        <a:bodyPr/>
        <a:lstStyle/>
        <a:p>
          <a:endParaRPr lang="en-US">
            <a:latin typeface="Times New Roman" panose="02020603050405020304" pitchFamily="18" charset="0"/>
            <a:cs typeface="Times New Roman" panose="02020603050405020304" pitchFamily="18" charset="0"/>
          </a:endParaRPr>
        </a:p>
      </dgm:t>
    </dgm:pt>
    <dgm:pt modelId="{98CDD601-6836-4D14-B969-8E75A41DACA7}" type="sibTrans" cxnId="{D2B24C48-9E3A-468E-B5BE-FB09753D127F}">
      <dgm:prSet/>
      <dgm:spPr/>
      <dgm:t>
        <a:bodyPr/>
        <a:lstStyle/>
        <a:p>
          <a:endParaRPr lang="en-US">
            <a:latin typeface="Times New Roman" panose="02020603050405020304" pitchFamily="18" charset="0"/>
            <a:cs typeface="Times New Roman" panose="02020603050405020304" pitchFamily="18" charset="0"/>
          </a:endParaRPr>
        </a:p>
      </dgm:t>
    </dgm:pt>
    <dgm:pt modelId="{266190C4-86F5-4ADF-B48E-2CEC45D4A90F}">
      <dgm:prSet phldrT="[Text]" custT="1"/>
      <dgm:spPr/>
      <dgm:t>
        <a:bodyPr/>
        <a:lstStyle/>
        <a:p>
          <a:pPr algn="just"/>
          <a:r>
            <a:rPr lang="en-US" sz="1600">
              <a:latin typeface="Times New Roman" panose="02020603050405020304" pitchFamily="18" charset="0"/>
              <a:cs typeface="Times New Roman" panose="02020603050405020304" pitchFamily="18" charset="0"/>
            </a:rPr>
            <a:t>Từ những năm 70 của thế kỷ 20.</a:t>
          </a:r>
        </a:p>
      </dgm:t>
    </dgm:pt>
    <dgm:pt modelId="{A84666B2-B032-4638-8006-DC1DBB9D0AA6}" type="parTrans" cxnId="{C6FDC64B-518E-4459-8FCD-CCE262E7CCD4}">
      <dgm:prSet/>
      <dgm:spPr/>
      <dgm:t>
        <a:bodyPr/>
        <a:lstStyle/>
        <a:p>
          <a:endParaRPr lang="en-US">
            <a:latin typeface="Times New Roman" panose="02020603050405020304" pitchFamily="18" charset="0"/>
            <a:cs typeface="Times New Roman" panose="02020603050405020304" pitchFamily="18" charset="0"/>
          </a:endParaRPr>
        </a:p>
      </dgm:t>
    </dgm:pt>
    <dgm:pt modelId="{CC0490BF-B126-4A7D-9604-27532312A25A}" type="sibTrans" cxnId="{C6FDC64B-518E-4459-8FCD-CCE262E7CCD4}">
      <dgm:prSet/>
      <dgm:spPr/>
      <dgm:t>
        <a:bodyPr/>
        <a:lstStyle/>
        <a:p>
          <a:endParaRPr lang="en-US">
            <a:latin typeface="Times New Roman" panose="02020603050405020304" pitchFamily="18" charset="0"/>
            <a:cs typeface="Times New Roman" panose="02020603050405020304" pitchFamily="18" charset="0"/>
          </a:endParaRPr>
        </a:p>
      </dgm:t>
    </dgm:pt>
    <dgm:pt modelId="{50D3E81E-C455-47A5-8B0B-AEDA402416F9}">
      <dgm:prSet phldrT="[Text]"/>
      <dgm:spPr/>
      <dgm:t>
        <a:bodyPr/>
        <a:lstStyle/>
        <a:p>
          <a:r>
            <a:rPr lang="en-US">
              <a:latin typeface="Times New Roman" panose="02020603050405020304" pitchFamily="18" charset="0"/>
              <a:cs typeface="Times New Roman" panose="02020603050405020304" pitchFamily="18" charset="0"/>
            </a:rPr>
            <a:t>LẦN 4</a:t>
          </a:r>
        </a:p>
      </dgm:t>
    </dgm:pt>
    <dgm:pt modelId="{7125389E-ACBC-4DD1-8F7A-E03BFA762C2C}" type="parTrans" cxnId="{C6CA1A0D-7C9E-4550-91E6-F75CFBB424BA}">
      <dgm:prSet/>
      <dgm:spPr/>
      <dgm:t>
        <a:bodyPr/>
        <a:lstStyle/>
        <a:p>
          <a:endParaRPr lang="en-US">
            <a:latin typeface="Times New Roman" panose="02020603050405020304" pitchFamily="18" charset="0"/>
            <a:cs typeface="Times New Roman" panose="02020603050405020304" pitchFamily="18" charset="0"/>
          </a:endParaRPr>
        </a:p>
      </dgm:t>
    </dgm:pt>
    <dgm:pt modelId="{415CE9A3-5620-4AF2-8F9B-EF5C4C3EC0BE}" type="sibTrans" cxnId="{C6CA1A0D-7C9E-4550-91E6-F75CFBB424BA}">
      <dgm:prSet/>
      <dgm:spPr/>
      <dgm:t>
        <a:bodyPr/>
        <a:lstStyle/>
        <a:p>
          <a:endParaRPr lang="en-US">
            <a:latin typeface="Times New Roman" panose="02020603050405020304" pitchFamily="18" charset="0"/>
            <a:cs typeface="Times New Roman" panose="02020603050405020304" pitchFamily="18" charset="0"/>
          </a:endParaRPr>
        </a:p>
      </dgm:t>
    </dgm:pt>
    <dgm:pt modelId="{634344B7-CA6B-4154-A3DA-19F92A3B4A62}">
      <dgm:prSet phldrT="[Text]" custT="1"/>
      <dgm:spPr/>
      <dgm:t>
        <a:bodyPr/>
        <a:lstStyle/>
        <a:p>
          <a:pPr algn="just"/>
          <a:r>
            <a:rPr lang="en-US" sz="1600">
              <a:latin typeface="Times New Roman" panose="02020603050405020304" pitchFamily="18" charset="0"/>
              <a:cs typeface="Times New Roman" panose="02020603050405020304" pitchFamily="18" charset="0"/>
            </a:rPr>
            <a:t>Ứng dụng động cơ hơi nước vào sản xuất, tăng năng suất lao động.</a:t>
          </a:r>
        </a:p>
      </dgm:t>
    </dgm:pt>
    <dgm:pt modelId="{BD32F672-8E8D-4788-A352-CB0384043706}" type="parTrans" cxnId="{E62A9193-FBE1-4CE0-A839-DE2DF70691D1}">
      <dgm:prSet/>
      <dgm:spPr/>
      <dgm:t>
        <a:bodyPr/>
        <a:lstStyle/>
        <a:p>
          <a:endParaRPr lang="en-US"/>
        </a:p>
      </dgm:t>
    </dgm:pt>
    <dgm:pt modelId="{BDDB77B0-7DDD-410B-B4DC-F9AE9E4820C4}" type="sibTrans" cxnId="{E62A9193-FBE1-4CE0-A839-DE2DF70691D1}">
      <dgm:prSet/>
      <dgm:spPr/>
      <dgm:t>
        <a:bodyPr/>
        <a:lstStyle/>
        <a:p>
          <a:endParaRPr lang="en-US"/>
        </a:p>
      </dgm:t>
    </dgm:pt>
    <dgm:pt modelId="{AACE4673-4B0F-42A6-BA2F-6F1F8AF88052}">
      <dgm:prSet custT="1"/>
      <dgm:spPr/>
      <dgm:t>
        <a:bodyPr/>
        <a:lstStyle/>
        <a:p>
          <a:pPr algn="just"/>
          <a:r>
            <a:rPr lang="en-US" sz="1600">
              <a:latin typeface="Times New Roman" panose="02020603050405020304" pitchFamily="18" charset="0"/>
              <a:cs typeface="Times New Roman" panose="02020603050405020304" pitchFamily="18" charset="0"/>
            </a:rPr>
            <a:t>Ứng dụng điện năng vào sản xuất hang loạt, dây chuyền sản xuất quy mô lớn.</a:t>
          </a:r>
        </a:p>
      </dgm:t>
    </dgm:pt>
    <dgm:pt modelId="{E216637F-51BB-437B-8ABA-83EC1C584AEE}" type="parTrans" cxnId="{03B86C0B-1812-4452-A5AC-1C2BA11A82C0}">
      <dgm:prSet/>
      <dgm:spPr/>
      <dgm:t>
        <a:bodyPr/>
        <a:lstStyle/>
        <a:p>
          <a:endParaRPr lang="en-US"/>
        </a:p>
      </dgm:t>
    </dgm:pt>
    <dgm:pt modelId="{B9BC1815-392A-487A-86C7-8A8DA72175AA}" type="sibTrans" cxnId="{03B86C0B-1812-4452-A5AC-1C2BA11A82C0}">
      <dgm:prSet/>
      <dgm:spPr/>
      <dgm:t>
        <a:bodyPr/>
        <a:lstStyle/>
        <a:p>
          <a:endParaRPr lang="en-US"/>
        </a:p>
      </dgm:t>
    </dgm:pt>
    <dgm:pt modelId="{93BF7B58-66E0-40AE-B647-76F3FFB0515B}">
      <dgm:prSet custT="1"/>
      <dgm:spPr/>
      <dgm:t>
        <a:bodyPr/>
        <a:lstStyle/>
        <a:p>
          <a:pPr algn="just"/>
          <a:r>
            <a:rPr lang="en-US" sz="1600">
              <a:latin typeface="Times New Roman" panose="02020603050405020304" pitchFamily="18" charset="0"/>
              <a:cs typeface="Times New Roman" panose="02020603050405020304" pitchFamily="18" charset="0"/>
            </a:rPr>
            <a:t>Ứng dụng điện tử và công nghệ thông tin nhằm tự động hóa quy trình sản xuất.</a:t>
          </a:r>
        </a:p>
      </dgm:t>
    </dgm:pt>
    <dgm:pt modelId="{6D785D9A-62CC-4888-90A1-BF2D0426388E}" type="parTrans" cxnId="{3D3583F6-5ACB-4D7B-B333-9B034EE2E0A6}">
      <dgm:prSet/>
      <dgm:spPr/>
      <dgm:t>
        <a:bodyPr/>
        <a:lstStyle/>
        <a:p>
          <a:endParaRPr lang="en-US"/>
        </a:p>
      </dgm:t>
    </dgm:pt>
    <dgm:pt modelId="{C1FCC641-68FF-4CC0-B786-DAF72A460645}" type="sibTrans" cxnId="{3D3583F6-5ACB-4D7B-B333-9B034EE2E0A6}">
      <dgm:prSet/>
      <dgm:spPr/>
      <dgm:t>
        <a:bodyPr/>
        <a:lstStyle/>
        <a:p>
          <a:endParaRPr lang="en-US"/>
        </a:p>
      </dgm:t>
    </dgm:pt>
    <dgm:pt modelId="{5DCD7027-F5C1-4C00-AC6A-C6CFF3958FB0}">
      <dgm:prSet custT="1"/>
      <dgm:spPr/>
      <dgm:t>
        <a:bodyPr/>
        <a:lstStyle/>
        <a:p>
          <a:pPr algn="just"/>
          <a:r>
            <a:rPr lang="en-US" sz="1600">
              <a:latin typeface="Times New Roman" panose="02020603050405020304" pitchFamily="18" charset="0"/>
              <a:cs typeface="Times New Roman" panose="02020603050405020304" pitchFamily="18" charset="0"/>
            </a:rPr>
            <a:t>Hiện nay.</a:t>
          </a:r>
          <a:endParaRPr lang="en-US" sz="1600"/>
        </a:p>
      </dgm:t>
    </dgm:pt>
    <dgm:pt modelId="{BE71B09C-8D56-4BC9-8B00-7CCCD07D68D1}" type="parTrans" cxnId="{B0825323-DC84-41B1-ADF6-E380DF1067A4}">
      <dgm:prSet/>
      <dgm:spPr/>
      <dgm:t>
        <a:bodyPr/>
        <a:lstStyle/>
        <a:p>
          <a:endParaRPr lang="en-US"/>
        </a:p>
      </dgm:t>
    </dgm:pt>
    <dgm:pt modelId="{EC662DBD-65E0-4CD0-832F-80685E982AD7}" type="sibTrans" cxnId="{B0825323-DC84-41B1-ADF6-E380DF1067A4}">
      <dgm:prSet/>
      <dgm:spPr/>
      <dgm:t>
        <a:bodyPr/>
        <a:lstStyle/>
        <a:p>
          <a:endParaRPr lang="en-US"/>
        </a:p>
      </dgm:t>
    </dgm:pt>
    <dgm:pt modelId="{ACB36788-7FD0-4305-A859-172227724684}">
      <dgm:prSet custT="1"/>
      <dgm:spPr/>
      <dgm:t>
        <a:bodyPr/>
        <a:lstStyle/>
        <a:p>
          <a:pPr algn="just"/>
          <a:r>
            <a:rPr lang="en-US" sz="1600">
              <a:latin typeface="Times New Roman" panose="02020603050405020304" pitchFamily="18" charset="0"/>
              <a:cs typeface="Times New Roman" panose="02020603050405020304" pitchFamily="18" charset="0"/>
            </a:rPr>
            <a:t>Sản xuất thông minh, làm mờ ranh giới giữa thực và ảo. Vạn vật kết nối dựa vào Công nghệ sinh học, Kỹ thuật số, Vật lý, Điện toán đám mây,…</a:t>
          </a:r>
        </a:p>
      </dgm:t>
    </dgm:pt>
    <dgm:pt modelId="{243DBC57-8123-406E-B10B-CE49A1177F63}" type="sibTrans" cxnId="{D895623C-8189-4AA5-ABDC-6EC4717FFB58}">
      <dgm:prSet/>
      <dgm:spPr/>
      <dgm:t>
        <a:bodyPr/>
        <a:lstStyle/>
        <a:p>
          <a:endParaRPr lang="en-US"/>
        </a:p>
      </dgm:t>
    </dgm:pt>
    <dgm:pt modelId="{DEF92ED0-E5E2-426B-A80A-7B87F3176F57}" type="parTrans" cxnId="{D895623C-8189-4AA5-ABDC-6EC4717FFB58}">
      <dgm:prSet/>
      <dgm:spPr/>
      <dgm:t>
        <a:bodyPr/>
        <a:lstStyle/>
        <a:p>
          <a:endParaRPr lang="en-US"/>
        </a:p>
      </dgm:t>
    </dgm:pt>
    <dgm:pt modelId="{23B7703D-50CB-45F4-B69E-732D7D297AA6}" type="pres">
      <dgm:prSet presAssocID="{E431EF88-9D68-4D1B-A1C1-4E02A31651B8}" presName="linearFlow" presStyleCnt="0">
        <dgm:presLayoutVars>
          <dgm:dir/>
          <dgm:animLvl val="lvl"/>
          <dgm:resizeHandles val="exact"/>
        </dgm:presLayoutVars>
      </dgm:prSet>
      <dgm:spPr/>
    </dgm:pt>
    <dgm:pt modelId="{FF536376-9EB5-4B1A-9499-C215EC70E109}" type="pres">
      <dgm:prSet presAssocID="{52EB7B01-C6BC-4AE0-BD1C-CEAF4373342F}" presName="composite" presStyleCnt="0"/>
      <dgm:spPr/>
    </dgm:pt>
    <dgm:pt modelId="{8CA682A4-8234-4D59-976F-2091B0CB3BBB}" type="pres">
      <dgm:prSet presAssocID="{52EB7B01-C6BC-4AE0-BD1C-CEAF4373342F}" presName="parTx" presStyleLbl="node1" presStyleIdx="0" presStyleCnt="4">
        <dgm:presLayoutVars>
          <dgm:chMax val="0"/>
          <dgm:chPref val="0"/>
          <dgm:bulletEnabled val="1"/>
        </dgm:presLayoutVars>
      </dgm:prSet>
      <dgm:spPr/>
    </dgm:pt>
    <dgm:pt modelId="{98CBA89D-72DD-443F-ADC0-772AB150C451}" type="pres">
      <dgm:prSet presAssocID="{52EB7B01-C6BC-4AE0-BD1C-CEAF4373342F}" presName="parSh" presStyleLbl="node1" presStyleIdx="0" presStyleCnt="4" custLinFactNeighborX="-141" custLinFactNeighborY="11690"/>
      <dgm:spPr/>
    </dgm:pt>
    <dgm:pt modelId="{FE8C019F-188D-4AD7-8332-2F820E09626B}" type="pres">
      <dgm:prSet presAssocID="{52EB7B01-C6BC-4AE0-BD1C-CEAF4373342F}" presName="desTx" presStyleLbl="fgAcc1" presStyleIdx="0" presStyleCnt="4" custScaleX="139506" custScaleY="75487" custLinFactNeighborX="-870" custLinFactNeighborY="-13267">
        <dgm:presLayoutVars>
          <dgm:bulletEnabled val="1"/>
        </dgm:presLayoutVars>
      </dgm:prSet>
      <dgm:spPr/>
    </dgm:pt>
    <dgm:pt modelId="{805BB23F-06B5-40FE-8E40-54970EDEEB44}" type="pres">
      <dgm:prSet presAssocID="{56B85CF5-9914-4205-B4C3-1C1FD1D6B3E9}" presName="sibTrans" presStyleLbl="sibTrans2D1" presStyleIdx="0" presStyleCnt="3"/>
      <dgm:spPr/>
    </dgm:pt>
    <dgm:pt modelId="{7AE15469-E379-4914-9350-D42E7FF7A4B9}" type="pres">
      <dgm:prSet presAssocID="{56B85CF5-9914-4205-B4C3-1C1FD1D6B3E9}" presName="connTx" presStyleLbl="sibTrans2D1" presStyleIdx="0" presStyleCnt="3"/>
      <dgm:spPr/>
    </dgm:pt>
    <dgm:pt modelId="{4BC03FDC-7B40-4CBD-88ED-FABA24842D67}" type="pres">
      <dgm:prSet presAssocID="{C5F9746F-7DC4-4F79-A243-81F2138B22EF}" presName="composite" presStyleCnt="0"/>
      <dgm:spPr/>
    </dgm:pt>
    <dgm:pt modelId="{334FDE10-EBEF-4621-9606-65936579C5F6}" type="pres">
      <dgm:prSet presAssocID="{C5F9746F-7DC4-4F79-A243-81F2138B22EF}" presName="parTx" presStyleLbl="node1" presStyleIdx="0" presStyleCnt="4">
        <dgm:presLayoutVars>
          <dgm:chMax val="0"/>
          <dgm:chPref val="0"/>
          <dgm:bulletEnabled val="1"/>
        </dgm:presLayoutVars>
      </dgm:prSet>
      <dgm:spPr/>
    </dgm:pt>
    <dgm:pt modelId="{9AAEB266-036E-49D5-A081-1F304361EC82}" type="pres">
      <dgm:prSet presAssocID="{C5F9746F-7DC4-4F79-A243-81F2138B22EF}" presName="parSh" presStyleLbl="node1" presStyleIdx="1" presStyleCnt="4" custLinFactNeighborX="-141" custLinFactNeighborY="11690"/>
      <dgm:spPr/>
    </dgm:pt>
    <dgm:pt modelId="{930E9520-3DFD-433B-B6C8-AB1BF2466AB9}" type="pres">
      <dgm:prSet presAssocID="{C5F9746F-7DC4-4F79-A243-81F2138B22EF}" presName="desTx" presStyleLbl="fgAcc1" presStyleIdx="1" presStyleCnt="4" custScaleX="138058" custScaleY="75487" custLinFactNeighborX="-870" custLinFactNeighborY="-13267">
        <dgm:presLayoutVars>
          <dgm:bulletEnabled val="1"/>
        </dgm:presLayoutVars>
      </dgm:prSet>
      <dgm:spPr/>
    </dgm:pt>
    <dgm:pt modelId="{D4A2C94F-AF95-43BC-B72E-51C1AA9557F1}" type="pres">
      <dgm:prSet presAssocID="{F8E9753F-9887-4DFA-8FCF-D830E9343956}" presName="sibTrans" presStyleLbl="sibTrans2D1" presStyleIdx="1" presStyleCnt="3"/>
      <dgm:spPr/>
    </dgm:pt>
    <dgm:pt modelId="{E685BEEC-BAA6-42F4-9CA2-FED560B78B57}" type="pres">
      <dgm:prSet presAssocID="{F8E9753F-9887-4DFA-8FCF-D830E9343956}" presName="connTx" presStyleLbl="sibTrans2D1" presStyleIdx="1" presStyleCnt="3"/>
      <dgm:spPr/>
    </dgm:pt>
    <dgm:pt modelId="{67C4CE6F-C29F-4611-BA66-63C505842463}" type="pres">
      <dgm:prSet presAssocID="{255420BE-CF6A-44CF-A4E0-1379FD9D0AD9}" presName="composite" presStyleCnt="0"/>
      <dgm:spPr/>
    </dgm:pt>
    <dgm:pt modelId="{00C369CD-D77D-45E0-B68C-583AA845194C}" type="pres">
      <dgm:prSet presAssocID="{255420BE-CF6A-44CF-A4E0-1379FD9D0AD9}" presName="parTx" presStyleLbl="node1" presStyleIdx="1" presStyleCnt="4">
        <dgm:presLayoutVars>
          <dgm:chMax val="0"/>
          <dgm:chPref val="0"/>
          <dgm:bulletEnabled val="1"/>
        </dgm:presLayoutVars>
      </dgm:prSet>
      <dgm:spPr/>
    </dgm:pt>
    <dgm:pt modelId="{ECEA34A6-96CA-4077-BD20-F3293D75EDFB}" type="pres">
      <dgm:prSet presAssocID="{255420BE-CF6A-44CF-A4E0-1379FD9D0AD9}" presName="parSh" presStyleLbl="node1" presStyleIdx="2" presStyleCnt="4" custLinFactNeighborX="-141" custLinFactNeighborY="11690"/>
      <dgm:spPr/>
    </dgm:pt>
    <dgm:pt modelId="{48D18F5B-8182-4C8A-A53B-9097A686E2DC}" type="pres">
      <dgm:prSet presAssocID="{255420BE-CF6A-44CF-A4E0-1379FD9D0AD9}" presName="desTx" presStyleLbl="fgAcc1" presStyleIdx="2" presStyleCnt="4" custScaleX="138420" custScaleY="75487" custLinFactNeighborX="-870" custLinFactNeighborY="-13267">
        <dgm:presLayoutVars>
          <dgm:bulletEnabled val="1"/>
        </dgm:presLayoutVars>
      </dgm:prSet>
      <dgm:spPr/>
    </dgm:pt>
    <dgm:pt modelId="{F7E59D89-3A49-4C35-B6BC-C2102669CA55}" type="pres">
      <dgm:prSet presAssocID="{98CDD601-6836-4D14-B969-8E75A41DACA7}" presName="sibTrans" presStyleLbl="sibTrans2D1" presStyleIdx="2" presStyleCnt="3"/>
      <dgm:spPr/>
    </dgm:pt>
    <dgm:pt modelId="{D3C886FE-FD79-42AC-9342-7BAACD26F307}" type="pres">
      <dgm:prSet presAssocID="{98CDD601-6836-4D14-B969-8E75A41DACA7}" presName="connTx" presStyleLbl="sibTrans2D1" presStyleIdx="2" presStyleCnt="3"/>
      <dgm:spPr/>
    </dgm:pt>
    <dgm:pt modelId="{98F90486-67D2-49B8-8027-D513EB39C9C9}" type="pres">
      <dgm:prSet presAssocID="{50D3E81E-C455-47A5-8B0B-AEDA402416F9}" presName="composite" presStyleCnt="0"/>
      <dgm:spPr/>
    </dgm:pt>
    <dgm:pt modelId="{EF6AEE50-46E8-4820-8F75-A7F594205D6D}" type="pres">
      <dgm:prSet presAssocID="{50D3E81E-C455-47A5-8B0B-AEDA402416F9}" presName="parTx" presStyleLbl="node1" presStyleIdx="2" presStyleCnt="4">
        <dgm:presLayoutVars>
          <dgm:chMax val="0"/>
          <dgm:chPref val="0"/>
          <dgm:bulletEnabled val="1"/>
        </dgm:presLayoutVars>
      </dgm:prSet>
      <dgm:spPr/>
    </dgm:pt>
    <dgm:pt modelId="{14BBB0CA-5795-427A-8722-8B6A361945E8}" type="pres">
      <dgm:prSet presAssocID="{50D3E81E-C455-47A5-8B0B-AEDA402416F9}" presName="parSh" presStyleLbl="node1" presStyleIdx="3" presStyleCnt="4" custLinFactNeighborX="-141" custLinFactNeighborY="11690"/>
      <dgm:spPr/>
    </dgm:pt>
    <dgm:pt modelId="{E22341E2-E9E3-45C5-9A01-B481A5A6B013}" type="pres">
      <dgm:prSet presAssocID="{50D3E81E-C455-47A5-8B0B-AEDA402416F9}" presName="desTx" presStyleLbl="fgAcc1" presStyleIdx="3" presStyleCnt="4" custScaleX="138143" custScaleY="75487" custLinFactNeighborX="0" custLinFactNeighborY="-13358">
        <dgm:presLayoutVars>
          <dgm:bulletEnabled val="1"/>
        </dgm:presLayoutVars>
      </dgm:prSet>
      <dgm:spPr/>
    </dgm:pt>
  </dgm:ptLst>
  <dgm:cxnLst>
    <dgm:cxn modelId="{73A46E02-59FC-41FC-98C0-63CFCA05EDE6}" type="presOf" srcId="{52EB7B01-C6BC-4AE0-BD1C-CEAF4373342F}" destId="{8CA682A4-8234-4D59-976F-2091B0CB3BBB}" srcOrd="0" destOrd="0" presId="urn:microsoft.com/office/officeart/2005/8/layout/process3"/>
    <dgm:cxn modelId="{1F0AF607-76F6-4877-AE16-9BBFFF3E1351}" type="presOf" srcId="{ACB36788-7FD0-4305-A859-172227724684}" destId="{E22341E2-E9E3-45C5-9A01-B481A5A6B013}" srcOrd="0" destOrd="1" presId="urn:microsoft.com/office/officeart/2005/8/layout/process3"/>
    <dgm:cxn modelId="{03B86C0B-1812-4452-A5AC-1C2BA11A82C0}" srcId="{C5F9746F-7DC4-4F79-A243-81F2138B22EF}" destId="{AACE4673-4B0F-42A6-BA2F-6F1F8AF88052}" srcOrd="1" destOrd="0" parTransId="{E216637F-51BB-437B-8ABA-83EC1C584AEE}" sibTransId="{B9BC1815-392A-487A-86C7-8A8DA72175AA}"/>
    <dgm:cxn modelId="{C6CA1A0D-7C9E-4550-91E6-F75CFBB424BA}" srcId="{E431EF88-9D68-4D1B-A1C1-4E02A31651B8}" destId="{50D3E81E-C455-47A5-8B0B-AEDA402416F9}" srcOrd="3" destOrd="0" parTransId="{7125389E-ACBC-4DD1-8F7A-E03BFA762C2C}" sibTransId="{415CE9A3-5620-4AF2-8F9B-EF5C4C3EC0BE}"/>
    <dgm:cxn modelId="{3CA94612-21AB-40C4-BCEE-2FBCF95EDB57}" type="presOf" srcId="{50D3E81E-C455-47A5-8B0B-AEDA402416F9}" destId="{14BBB0CA-5795-427A-8722-8B6A361945E8}" srcOrd="1" destOrd="0" presId="urn:microsoft.com/office/officeart/2005/8/layout/process3"/>
    <dgm:cxn modelId="{BE147D21-165D-4C66-9093-478624BFD524}" type="presOf" srcId="{59ACF3B4-45E9-46AE-8C77-C726E28FF212}" destId="{930E9520-3DFD-433B-B6C8-AB1BF2466AB9}" srcOrd="0" destOrd="0" presId="urn:microsoft.com/office/officeart/2005/8/layout/process3"/>
    <dgm:cxn modelId="{B0825323-DC84-41B1-ADF6-E380DF1067A4}" srcId="{50D3E81E-C455-47A5-8B0B-AEDA402416F9}" destId="{5DCD7027-F5C1-4C00-AC6A-C6CFF3958FB0}" srcOrd="0" destOrd="0" parTransId="{BE71B09C-8D56-4BC9-8B00-7CCCD07D68D1}" sibTransId="{EC662DBD-65E0-4CD0-832F-80685E982AD7}"/>
    <dgm:cxn modelId="{5B026D29-24F2-4A4D-B534-97AC60455126}" type="presOf" srcId="{AACE4673-4B0F-42A6-BA2F-6F1F8AF88052}" destId="{930E9520-3DFD-433B-B6C8-AB1BF2466AB9}" srcOrd="0" destOrd="1" presId="urn:microsoft.com/office/officeart/2005/8/layout/process3"/>
    <dgm:cxn modelId="{CFA0B332-E147-4EA9-AFC1-9696DBE82CE4}" srcId="{E431EF88-9D68-4D1B-A1C1-4E02A31651B8}" destId="{C5F9746F-7DC4-4F79-A243-81F2138B22EF}" srcOrd="1" destOrd="0" parTransId="{0B617385-2DCD-45E8-80F0-9557DB5916A6}" sibTransId="{F8E9753F-9887-4DFA-8FCF-D830E9343956}"/>
    <dgm:cxn modelId="{D895623C-8189-4AA5-ABDC-6EC4717FFB58}" srcId="{50D3E81E-C455-47A5-8B0B-AEDA402416F9}" destId="{ACB36788-7FD0-4305-A859-172227724684}" srcOrd="1" destOrd="0" parTransId="{DEF92ED0-E5E2-426B-A80A-7B87F3176F57}" sibTransId="{243DBC57-8123-406E-B10B-CE49A1177F63}"/>
    <dgm:cxn modelId="{3AC2D647-2DAA-4AA8-A419-B8882F6A774D}" type="presOf" srcId="{255420BE-CF6A-44CF-A4E0-1379FD9D0AD9}" destId="{ECEA34A6-96CA-4077-BD20-F3293D75EDFB}" srcOrd="1" destOrd="0" presId="urn:microsoft.com/office/officeart/2005/8/layout/process3"/>
    <dgm:cxn modelId="{D2B24C48-9E3A-468E-B5BE-FB09753D127F}" srcId="{E431EF88-9D68-4D1B-A1C1-4E02A31651B8}" destId="{255420BE-CF6A-44CF-A4E0-1379FD9D0AD9}" srcOrd="2" destOrd="0" parTransId="{CF0BF285-4D82-49FA-8C52-CD9BAE9757B0}" sibTransId="{98CDD601-6836-4D14-B969-8E75A41DACA7}"/>
    <dgm:cxn modelId="{C6FDC64B-518E-4459-8FCD-CCE262E7CCD4}" srcId="{255420BE-CF6A-44CF-A4E0-1379FD9D0AD9}" destId="{266190C4-86F5-4ADF-B48E-2CEC45D4A90F}" srcOrd="0" destOrd="0" parTransId="{A84666B2-B032-4638-8006-DC1DBB9D0AA6}" sibTransId="{CC0490BF-B126-4A7D-9604-27532312A25A}"/>
    <dgm:cxn modelId="{8FDCDD4E-62F7-49C0-BDAC-468F7B11F9CA}" type="presOf" srcId="{56B85CF5-9914-4205-B4C3-1C1FD1D6B3E9}" destId="{7AE15469-E379-4914-9350-D42E7FF7A4B9}" srcOrd="1" destOrd="0" presId="urn:microsoft.com/office/officeart/2005/8/layout/process3"/>
    <dgm:cxn modelId="{A6495B54-D11E-4A98-A8F4-E2F12BF19844}" type="presOf" srcId="{F8E9753F-9887-4DFA-8FCF-D830E9343956}" destId="{D4A2C94F-AF95-43BC-B72E-51C1AA9557F1}" srcOrd="0" destOrd="0" presId="urn:microsoft.com/office/officeart/2005/8/layout/process3"/>
    <dgm:cxn modelId="{67FE7B60-BE7A-48DD-969A-2E31BBBCD674}" type="presOf" srcId="{98CDD601-6836-4D14-B969-8E75A41DACA7}" destId="{D3C886FE-FD79-42AC-9342-7BAACD26F307}" srcOrd="1" destOrd="0" presId="urn:microsoft.com/office/officeart/2005/8/layout/process3"/>
    <dgm:cxn modelId="{2E072962-0028-47EF-A93C-53B0651BB5CE}" type="presOf" srcId="{2BBB55C1-F9EF-4CEF-9678-DB6B8855591A}" destId="{FE8C019F-188D-4AD7-8332-2F820E09626B}" srcOrd="0" destOrd="0" presId="urn:microsoft.com/office/officeart/2005/8/layout/process3"/>
    <dgm:cxn modelId="{7FF88864-CBAE-4A15-8BA1-84C3D7C1B999}" type="presOf" srcId="{634344B7-CA6B-4154-A3DA-19F92A3B4A62}" destId="{FE8C019F-188D-4AD7-8332-2F820E09626B}" srcOrd="0" destOrd="1" presId="urn:microsoft.com/office/officeart/2005/8/layout/process3"/>
    <dgm:cxn modelId="{76C9B465-3BFD-4831-83E5-1D2181085669}" type="presOf" srcId="{C5F9746F-7DC4-4F79-A243-81F2138B22EF}" destId="{9AAEB266-036E-49D5-A081-1F304361EC82}" srcOrd="1" destOrd="0" presId="urn:microsoft.com/office/officeart/2005/8/layout/process3"/>
    <dgm:cxn modelId="{708C958C-22E9-4C5C-A395-B764825D2300}" srcId="{52EB7B01-C6BC-4AE0-BD1C-CEAF4373342F}" destId="{2BBB55C1-F9EF-4CEF-9678-DB6B8855591A}" srcOrd="0" destOrd="0" parTransId="{B36E85F0-5D43-41F2-B389-B59417E5B1CD}" sibTransId="{4808BCC3-E660-4467-8DAF-5B071B8FF8C0}"/>
    <dgm:cxn modelId="{77A1A890-DC84-48F3-AE32-80280340D6A2}" type="presOf" srcId="{255420BE-CF6A-44CF-A4E0-1379FD9D0AD9}" destId="{00C369CD-D77D-45E0-B68C-583AA845194C}" srcOrd="0" destOrd="0" presId="urn:microsoft.com/office/officeart/2005/8/layout/process3"/>
    <dgm:cxn modelId="{E5D5CA91-4203-406B-BD5C-42868BCD68A4}" type="presOf" srcId="{F8E9753F-9887-4DFA-8FCF-D830E9343956}" destId="{E685BEEC-BAA6-42F4-9CA2-FED560B78B57}" srcOrd="1" destOrd="0" presId="urn:microsoft.com/office/officeart/2005/8/layout/process3"/>
    <dgm:cxn modelId="{C78FD591-9639-408E-997A-D0A8B044D9EF}" type="presOf" srcId="{C5F9746F-7DC4-4F79-A243-81F2138B22EF}" destId="{334FDE10-EBEF-4621-9606-65936579C5F6}" srcOrd="0" destOrd="0" presId="urn:microsoft.com/office/officeart/2005/8/layout/process3"/>
    <dgm:cxn modelId="{E62A9193-FBE1-4CE0-A839-DE2DF70691D1}" srcId="{52EB7B01-C6BC-4AE0-BD1C-CEAF4373342F}" destId="{634344B7-CA6B-4154-A3DA-19F92A3B4A62}" srcOrd="1" destOrd="0" parTransId="{BD32F672-8E8D-4788-A352-CB0384043706}" sibTransId="{BDDB77B0-7DDD-410B-B4DC-F9AE9E4820C4}"/>
    <dgm:cxn modelId="{0F258398-14EB-4339-B624-8513FDECD7E2}" srcId="{C5F9746F-7DC4-4F79-A243-81F2138B22EF}" destId="{59ACF3B4-45E9-46AE-8C77-C726E28FF212}" srcOrd="0" destOrd="0" parTransId="{32C070D5-571A-4DE5-954F-3620301B9C9A}" sibTransId="{520D499E-F35F-4451-BA9C-1BC9699434B3}"/>
    <dgm:cxn modelId="{F9A7E3A4-950F-4BDE-AFBF-A394D6E38D6B}" type="presOf" srcId="{93BF7B58-66E0-40AE-B647-76F3FFB0515B}" destId="{48D18F5B-8182-4C8A-A53B-9097A686E2DC}" srcOrd="0" destOrd="1" presId="urn:microsoft.com/office/officeart/2005/8/layout/process3"/>
    <dgm:cxn modelId="{861345B7-1700-4314-8B5F-8C0FD02FEB4D}" type="presOf" srcId="{98CDD601-6836-4D14-B969-8E75A41DACA7}" destId="{F7E59D89-3A49-4C35-B6BC-C2102669CA55}" srcOrd="0" destOrd="0" presId="urn:microsoft.com/office/officeart/2005/8/layout/process3"/>
    <dgm:cxn modelId="{43970CCE-42D3-4249-A9D8-A97E187BBA21}" type="presOf" srcId="{E431EF88-9D68-4D1B-A1C1-4E02A31651B8}" destId="{23B7703D-50CB-45F4-B69E-732D7D297AA6}" srcOrd="0" destOrd="0" presId="urn:microsoft.com/office/officeart/2005/8/layout/process3"/>
    <dgm:cxn modelId="{547A73EC-A38C-4656-884B-E737DCF841A1}" type="presOf" srcId="{5DCD7027-F5C1-4C00-AC6A-C6CFF3958FB0}" destId="{E22341E2-E9E3-45C5-9A01-B481A5A6B013}" srcOrd="0" destOrd="0" presId="urn:microsoft.com/office/officeart/2005/8/layout/process3"/>
    <dgm:cxn modelId="{9CB9ECEF-7535-4600-9B88-A047D4ED02EF}" type="presOf" srcId="{50D3E81E-C455-47A5-8B0B-AEDA402416F9}" destId="{EF6AEE50-46E8-4820-8F75-A7F594205D6D}" srcOrd="0" destOrd="0" presId="urn:microsoft.com/office/officeart/2005/8/layout/process3"/>
    <dgm:cxn modelId="{8C16D0F4-D80E-451B-A10D-98E4BDFCFD37}" type="presOf" srcId="{56B85CF5-9914-4205-B4C3-1C1FD1D6B3E9}" destId="{805BB23F-06B5-40FE-8E40-54970EDEEB44}" srcOrd="0" destOrd="0" presId="urn:microsoft.com/office/officeart/2005/8/layout/process3"/>
    <dgm:cxn modelId="{3D3583F6-5ACB-4D7B-B333-9B034EE2E0A6}" srcId="{255420BE-CF6A-44CF-A4E0-1379FD9D0AD9}" destId="{93BF7B58-66E0-40AE-B647-76F3FFB0515B}" srcOrd="1" destOrd="0" parTransId="{6D785D9A-62CC-4888-90A1-BF2D0426388E}" sibTransId="{C1FCC641-68FF-4CC0-B786-DAF72A460645}"/>
    <dgm:cxn modelId="{D472A9F6-A67A-436B-AE92-F6C7E6D476AF}" srcId="{E431EF88-9D68-4D1B-A1C1-4E02A31651B8}" destId="{52EB7B01-C6BC-4AE0-BD1C-CEAF4373342F}" srcOrd="0" destOrd="0" parTransId="{EE948DB1-7C9B-4DFA-9EC4-41CA39BAA832}" sibTransId="{56B85CF5-9914-4205-B4C3-1C1FD1D6B3E9}"/>
    <dgm:cxn modelId="{4E8D2AFD-0B63-41A2-AC93-938479912020}" type="presOf" srcId="{266190C4-86F5-4ADF-B48E-2CEC45D4A90F}" destId="{48D18F5B-8182-4C8A-A53B-9097A686E2DC}" srcOrd="0" destOrd="0" presId="urn:microsoft.com/office/officeart/2005/8/layout/process3"/>
    <dgm:cxn modelId="{186090FE-0F15-4D79-94A2-FB35B866AEC7}" type="presOf" srcId="{52EB7B01-C6BC-4AE0-BD1C-CEAF4373342F}" destId="{98CBA89D-72DD-443F-ADC0-772AB150C451}" srcOrd="1" destOrd="0" presId="urn:microsoft.com/office/officeart/2005/8/layout/process3"/>
    <dgm:cxn modelId="{4926AAFA-FE96-454C-8D53-8CB300C043A3}" type="presParOf" srcId="{23B7703D-50CB-45F4-B69E-732D7D297AA6}" destId="{FF536376-9EB5-4B1A-9499-C215EC70E109}" srcOrd="0" destOrd="0" presId="urn:microsoft.com/office/officeart/2005/8/layout/process3"/>
    <dgm:cxn modelId="{8ED04B74-EAFA-4EA2-9880-FF37515F174C}" type="presParOf" srcId="{FF536376-9EB5-4B1A-9499-C215EC70E109}" destId="{8CA682A4-8234-4D59-976F-2091B0CB3BBB}" srcOrd="0" destOrd="0" presId="urn:microsoft.com/office/officeart/2005/8/layout/process3"/>
    <dgm:cxn modelId="{BC747599-B6BB-4667-9189-A670A8825013}" type="presParOf" srcId="{FF536376-9EB5-4B1A-9499-C215EC70E109}" destId="{98CBA89D-72DD-443F-ADC0-772AB150C451}" srcOrd="1" destOrd="0" presId="urn:microsoft.com/office/officeart/2005/8/layout/process3"/>
    <dgm:cxn modelId="{5E2C0759-A323-48DD-BA54-80095AA465C5}" type="presParOf" srcId="{FF536376-9EB5-4B1A-9499-C215EC70E109}" destId="{FE8C019F-188D-4AD7-8332-2F820E09626B}" srcOrd="2" destOrd="0" presId="urn:microsoft.com/office/officeart/2005/8/layout/process3"/>
    <dgm:cxn modelId="{CC83BFD5-6BFD-4C7A-B929-F344D48F6618}" type="presParOf" srcId="{23B7703D-50CB-45F4-B69E-732D7D297AA6}" destId="{805BB23F-06B5-40FE-8E40-54970EDEEB44}" srcOrd="1" destOrd="0" presId="urn:microsoft.com/office/officeart/2005/8/layout/process3"/>
    <dgm:cxn modelId="{C3681284-EF19-449F-848E-722302C7291E}" type="presParOf" srcId="{805BB23F-06B5-40FE-8E40-54970EDEEB44}" destId="{7AE15469-E379-4914-9350-D42E7FF7A4B9}" srcOrd="0" destOrd="0" presId="urn:microsoft.com/office/officeart/2005/8/layout/process3"/>
    <dgm:cxn modelId="{7B11BCA6-DECC-4785-90D4-11CA331F67C3}" type="presParOf" srcId="{23B7703D-50CB-45F4-B69E-732D7D297AA6}" destId="{4BC03FDC-7B40-4CBD-88ED-FABA24842D67}" srcOrd="2" destOrd="0" presId="urn:microsoft.com/office/officeart/2005/8/layout/process3"/>
    <dgm:cxn modelId="{0E065F39-BC1B-4D60-A0B0-CF7993AF94A7}" type="presParOf" srcId="{4BC03FDC-7B40-4CBD-88ED-FABA24842D67}" destId="{334FDE10-EBEF-4621-9606-65936579C5F6}" srcOrd="0" destOrd="0" presId="urn:microsoft.com/office/officeart/2005/8/layout/process3"/>
    <dgm:cxn modelId="{50FC4A24-FD4A-4490-B544-0C1C15F587CD}" type="presParOf" srcId="{4BC03FDC-7B40-4CBD-88ED-FABA24842D67}" destId="{9AAEB266-036E-49D5-A081-1F304361EC82}" srcOrd="1" destOrd="0" presId="urn:microsoft.com/office/officeart/2005/8/layout/process3"/>
    <dgm:cxn modelId="{4E7608AB-D515-4746-B49D-873A2F717916}" type="presParOf" srcId="{4BC03FDC-7B40-4CBD-88ED-FABA24842D67}" destId="{930E9520-3DFD-433B-B6C8-AB1BF2466AB9}" srcOrd="2" destOrd="0" presId="urn:microsoft.com/office/officeart/2005/8/layout/process3"/>
    <dgm:cxn modelId="{BBB76DFE-05FF-427C-9A64-547F9EB0CB10}" type="presParOf" srcId="{23B7703D-50CB-45F4-B69E-732D7D297AA6}" destId="{D4A2C94F-AF95-43BC-B72E-51C1AA9557F1}" srcOrd="3" destOrd="0" presId="urn:microsoft.com/office/officeart/2005/8/layout/process3"/>
    <dgm:cxn modelId="{EFCE1D93-8C9F-424D-B4EF-0DC28D8782C8}" type="presParOf" srcId="{D4A2C94F-AF95-43BC-B72E-51C1AA9557F1}" destId="{E685BEEC-BAA6-42F4-9CA2-FED560B78B57}" srcOrd="0" destOrd="0" presId="urn:microsoft.com/office/officeart/2005/8/layout/process3"/>
    <dgm:cxn modelId="{C41A8116-D948-4FDB-BAD4-DDB9363BC9C9}" type="presParOf" srcId="{23B7703D-50CB-45F4-B69E-732D7D297AA6}" destId="{67C4CE6F-C29F-4611-BA66-63C505842463}" srcOrd="4" destOrd="0" presId="urn:microsoft.com/office/officeart/2005/8/layout/process3"/>
    <dgm:cxn modelId="{7A7737FD-17CB-4228-99AB-C8330414DF39}" type="presParOf" srcId="{67C4CE6F-C29F-4611-BA66-63C505842463}" destId="{00C369CD-D77D-45E0-B68C-583AA845194C}" srcOrd="0" destOrd="0" presId="urn:microsoft.com/office/officeart/2005/8/layout/process3"/>
    <dgm:cxn modelId="{0CC55D09-29F9-4D4C-B3B3-948DCD9EC648}" type="presParOf" srcId="{67C4CE6F-C29F-4611-BA66-63C505842463}" destId="{ECEA34A6-96CA-4077-BD20-F3293D75EDFB}" srcOrd="1" destOrd="0" presId="urn:microsoft.com/office/officeart/2005/8/layout/process3"/>
    <dgm:cxn modelId="{F575DA5C-4B27-4EDF-ACAC-C93CB6C05F8D}" type="presParOf" srcId="{67C4CE6F-C29F-4611-BA66-63C505842463}" destId="{48D18F5B-8182-4C8A-A53B-9097A686E2DC}" srcOrd="2" destOrd="0" presId="urn:microsoft.com/office/officeart/2005/8/layout/process3"/>
    <dgm:cxn modelId="{21EFDB38-ECF8-4AE7-9B1C-BAC54719797D}" type="presParOf" srcId="{23B7703D-50CB-45F4-B69E-732D7D297AA6}" destId="{F7E59D89-3A49-4C35-B6BC-C2102669CA55}" srcOrd="5" destOrd="0" presId="urn:microsoft.com/office/officeart/2005/8/layout/process3"/>
    <dgm:cxn modelId="{7BFE1DCC-A19E-41AE-8221-1E539F6D029B}" type="presParOf" srcId="{F7E59D89-3A49-4C35-B6BC-C2102669CA55}" destId="{D3C886FE-FD79-42AC-9342-7BAACD26F307}" srcOrd="0" destOrd="0" presId="urn:microsoft.com/office/officeart/2005/8/layout/process3"/>
    <dgm:cxn modelId="{778F6D92-30BA-4976-A22F-97C6E51FA37E}" type="presParOf" srcId="{23B7703D-50CB-45F4-B69E-732D7D297AA6}" destId="{98F90486-67D2-49B8-8027-D513EB39C9C9}" srcOrd="6" destOrd="0" presId="urn:microsoft.com/office/officeart/2005/8/layout/process3"/>
    <dgm:cxn modelId="{024B2380-328F-47D7-8F5B-81F2C85772C0}" type="presParOf" srcId="{98F90486-67D2-49B8-8027-D513EB39C9C9}" destId="{EF6AEE50-46E8-4820-8F75-A7F594205D6D}" srcOrd="0" destOrd="0" presId="urn:microsoft.com/office/officeart/2005/8/layout/process3"/>
    <dgm:cxn modelId="{F271B74F-CA8F-45C8-8F52-9999F90AFC9C}" type="presParOf" srcId="{98F90486-67D2-49B8-8027-D513EB39C9C9}" destId="{14BBB0CA-5795-427A-8722-8B6A361945E8}" srcOrd="1" destOrd="0" presId="urn:microsoft.com/office/officeart/2005/8/layout/process3"/>
    <dgm:cxn modelId="{687E1982-0A9B-4F23-9879-E619C56CE03D}" type="presParOf" srcId="{98F90486-67D2-49B8-8027-D513EB39C9C9}" destId="{E22341E2-E9E3-45C5-9A01-B481A5A6B013}"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CBA89D-72DD-443F-ADC0-772AB150C451}">
      <dsp:nvSpPr>
        <dsp:cNvPr id="0" name=""/>
        <dsp:cNvSpPr/>
      </dsp:nvSpPr>
      <dsp:spPr>
        <a:xfrm>
          <a:off x="5" y="227077"/>
          <a:ext cx="1622613" cy="1123200"/>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99060" numCol="1" spcCol="1270" anchor="t" anchorCtr="0">
          <a:noAutofit/>
        </a:bodyPr>
        <a:lstStyle/>
        <a:p>
          <a:pPr marL="0" lvl="0" indent="0" algn="l" defTabSz="1155700">
            <a:lnSpc>
              <a:spcPct val="90000"/>
            </a:lnSpc>
            <a:spcBef>
              <a:spcPct val="0"/>
            </a:spcBef>
            <a:spcAft>
              <a:spcPct val="35000"/>
            </a:spcAft>
            <a:buNone/>
          </a:pPr>
          <a:r>
            <a:rPr lang="en-US" sz="2600" kern="1200">
              <a:latin typeface="Times New Roman" panose="02020603050405020304" pitchFamily="18" charset="0"/>
              <a:cs typeface="Times New Roman" panose="02020603050405020304" pitchFamily="18" charset="0"/>
            </a:rPr>
            <a:t>LẦN 1</a:t>
          </a:r>
        </a:p>
      </dsp:txBody>
      <dsp:txXfrm>
        <a:off x="5" y="227077"/>
        <a:ext cx="1622613" cy="649045"/>
      </dsp:txXfrm>
    </dsp:sp>
    <dsp:sp modelId="{FE8C019F-188D-4AD7-8332-2F820E09626B}">
      <dsp:nvSpPr>
        <dsp:cNvPr id="0" name=""/>
        <dsp:cNvSpPr/>
      </dsp:nvSpPr>
      <dsp:spPr>
        <a:xfrm>
          <a:off x="4" y="713139"/>
          <a:ext cx="2263643" cy="2366694"/>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Cuối thế kỷ 18 đầu thế kỷ 19.</a:t>
          </a:r>
        </a:p>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Ứng dụng động cơ hơi nước vào sản xuất, tăng năng suất lao động.</a:t>
          </a:r>
        </a:p>
      </dsp:txBody>
      <dsp:txXfrm>
        <a:off x="66304" y="779439"/>
        <a:ext cx="2131043" cy="2234094"/>
      </dsp:txXfrm>
    </dsp:sp>
    <dsp:sp modelId="{805BB23F-06B5-40FE-8E40-54970EDEEB44}">
      <dsp:nvSpPr>
        <dsp:cNvPr id="0" name=""/>
        <dsp:cNvSpPr/>
      </dsp:nvSpPr>
      <dsp:spPr>
        <a:xfrm>
          <a:off x="1948730" y="349607"/>
          <a:ext cx="691355" cy="40398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Times New Roman" panose="02020603050405020304" pitchFamily="18" charset="0"/>
            <a:cs typeface="Times New Roman" panose="02020603050405020304" pitchFamily="18" charset="0"/>
          </a:endParaRPr>
        </a:p>
      </dsp:txBody>
      <dsp:txXfrm>
        <a:off x="1948730" y="430404"/>
        <a:ext cx="570160" cy="242389"/>
      </dsp:txXfrm>
    </dsp:sp>
    <dsp:sp modelId="{9AAEB266-036E-49D5-A081-1F304361EC82}">
      <dsp:nvSpPr>
        <dsp:cNvPr id="0" name=""/>
        <dsp:cNvSpPr/>
      </dsp:nvSpPr>
      <dsp:spPr>
        <a:xfrm>
          <a:off x="2927063" y="227077"/>
          <a:ext cx="1622613" cy="1123200"/>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99060" numCol="1" spcCol="1270" anchor="t" anchorCtr="0">
          <a:noAutofit/>
        </a:bodyPr>
        <a:lstStyle/>
        <a:p>
          <a:pPr marL="0" lvl="0" indent="0" algn="l" defTabSz="1155700">
            <a:lnSpc>
              <a:spcPct val="90000"/>
            </a:lnSpc>
            <a:spcBef>
              <a:spcPct val="0"/>
            </a:spcBef>
            <a:spcAft>
              <a:spcPct val="35000"/>
            </a:spcAft>
            <a:buNone/>
          </a:pPr>
          <a:r>
            <a:rPr lang="en-US" sz="2600" kern="1200">
              <a:latin typeface="Times New Roman" panose="02020603050405020304" pitchFamily="18" charset="0"/>
              <a:cs typeface="Times New Roman" panose="02020603050405020304" pitchFamily="18" charset="0"/>
            </a:rPr>
            <a:t>LẦN 2</a:t>
          </a:r>
        </a:p>
      </dsp:txBody>
      <dsp:txXfrm>
        <a:off x="2927063" y="227077"/>
        <a:ext cx="1622613" cy="649045"/>
      </dsp:txXfrm>
    </dsp:sp>
    <dsp:sp modelId="{930E9520-3DFD-433B-B6C8-AB1BF2466AB9}">
      <dsp:nvSpPr>
        <dsp:cNvPr id="0" name=""/>
        <dsp:cNvSpPr/>
      </dsp:nvSpPr>
      <dsp:spPr>
        <a:xfrm>
          <a:off x="2938810" y="713139"/>
          <a:ext cx="2240148" cy="2366694"/>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Cuối thế kỷ 19 đầu thế kỷ 20.</a:t>
          </a:r>
        </a:p>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Ứng dụng điện năng vào sản xuất hang loạt, dây chuyền sản xuất quy mô lớn.</a:t>
          </a:r>
        </a:p>
      </dsp:txBody>
      <dsp:txXfrm>
        <a:off x="3004422" y="778751"/>
        <a:ext cx="2108924" cy="2235470"/>
      </dsp:txXfrm>
    </dsp:sp>
    <dsp:sp modelId="{D4A2C94F-AF95-43BC-B72E-51C1AA9557F1}">
      <dsp:nvSpPr>
        <dsp:cNvPr id="0" name=""/>
        <dsp:cNvSpPr/>
      </dsp:nvSpPr>
      <dsp:spPr>
        <a:xfrm>
          <a:off x="4872851" y="349607"/>
          <a:ext cx="685129" cy="40398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Times New Roman" panose="02020603050405020304" pitchFamily="18" charset="0"/>
            <a:cs typeface="Times New Roman" panose="02020603050405020304" pitchFamily="18" charset="0"/>
          </a:endParaRPr>
        </a:p>
      </dsp:txBody>
      <dsp:txXfrm>
        <a:off x="4872851" y="430404"/>
        <a:ext cx="563934" cy="242389"/>
      </dsp:txXfrm>
    </dsp:sp>
    <dsp:sp modelId="{ECEA34A6-96CA-4077-BD20-F3293D75EDFB}">
      <dsp:nvSpPr>
        <dsp:cNvPr id="0" name=""/>
        <dsp:cNvSpPr/>
      </dsp:nvSpPr>
      <dsp:spPr>
        <a:xfrm>
          <a:off x="5842374" y="227077"/>
          <a:ext cx="1622613" cy="1123200"/>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99060" numCol="1" spcCol="1270" anchor="t" anchorCtr="0">
          <a:noAutofit/>
        </a:bodyPr>
        <a:lstStyle/>
        <a:p>
          <a:pPr marL="0" lvl="0" indent="0" algn="l" defTabSz="1155700">
            <a:lnSpc>
              <a:spcPct val="90000"/>
            </a:lnSpc>
            <a:spcBef>
              <a:spcPct val="0"/>
            </a:spcBef>
            <a:spcAft>
              <a:spcPct val="35000"/>
            </a:spcAft>
            <a:buNone/>
          </a:pPr>
          <a:r>
            <a:rPr lang="en-US" sz="2600" kern="1200">
              <a:latin typeface="Times New Roman" panose="02020603050405020304" pitchFamily="18" charset="0"/>
              <a:cs typeface="Times New Roman" panose="02020603050405020304" pitchFamily="18" charset="0"/>
            </a:rPr>
            <a:t>LẦN 3</a:t>
          </a:r>
        </a:p>
      </dsp:txBody>
      <dsp:txXfrm>
        <a:off x="5842374" y="227077"/>
        <a:ext cx="1622613" cy="649045"/>
      </dsp:txXfrm>
    </dsp:sp>
    <dsp:sp modelId="{48D18F5B-8182-4C8A-A53B-9097A686E2DC}">
      <dsp:nvSpPr>
        <dsp:cNvPr id="0" name=""/>
        <dsp:cNvSpPr/>
      </dsp:nvSpPr>
      <dsp:spPr>
        <a:xfrm>
          <a:off x="5851183" y="713139"/>
          <a:ext cx="2246021" cy="2366694"/>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Từ những năm 70 của thế kỷ 20.</a:t>
          </a:r>
        </a:p>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Ứng dụng điện tử và công nghệ thông tin nhằm tự động hóa quy trình sản xuất.</a:t>
          </a:r>
        </a:p>
      </dsp:txBody>
      <dsp:txXfrm>
        <a:off x="5916967" y="778923"/>
        <a:ext cx="2114453" cy="2235126"/>
      </dsp:txXfrm>
    </dsp:sp>
    <dsp:sp modelId="{F7E59D89-3A49-4C35-B6BC-C2102669CA55}">
      <dsp:nvSpPr>
        <dsp:cNvPr id="0" name=""/>
        <dsp:cNvSpPr/>
      </dsp:nvSpPr>
      <dsp:spPr>
        <a:xfrm>
          <a:off x="7788896" y="349607"/>
          <a:ext cx="686685" cy="40398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Times New Roman" panose="02020603050405020304" pitchFamily="18" charset="0"/>
            <a:cs typeface="Times New Roman" panose="02020603050405020304" pitchFamily="18" charset="0"/>
          </a:endParaRPr>
        </a:p>
      </dsp:txBody>
      <dsp:txXfrm>
        <a:off x="7788896" y="430404"/>
        <a:ext cx="565490" cy="242389"/>
      </dsp:txXfrm>
    </dsp:sp>
    <dsp:sp modelId="{14BBB0CA-5795-427A-8722-8B6A361945E8}">
      <dsp:nvSpPr>
        <dsp:cNvPr id="0" name=""/>
        <dsp:cNvSpPr/>
      </dsp:nvSpPr>
      <dsp:spPr>
        <a:xfrm>
          <a:off x="8760621" y="227077"/>
          <a:ext cx="1622613" cy="1123200"/>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99060" numCol="1" spcCol="1270" anchor="t" anchorCtr="0">
          <a:noAutofit/>
        </a:bodyPr>
        <a:lstStyle/>
        <a:p>
          <a:pPr marL="0" lvl="0" indent="0" algn="l" defTabSz="1155700">
            <a:lnSpc>
              <a:spcPct val="90000"/>
            </a:lnSpc>
            <a:spcBef>
              <a:spcPct val="0"/>
            </a:spcBef>
            <a:spcAft>
              <a:spcPct val="35000"/>
            </a:spcAft>
            <a:buNone/>
          </a:pPr>
          <a:r>
            <a:rPr lang="en-US" sz="2600" kern="1200">
              <a:latin typeface="Times New Roman" panose="02020603050405020304" pitchFamily="18" charset="0"/>
              <a:cs typeface="Times New Roman" panose="02020603050405020304" pitchFamily="18" charset="0"/>
            </a:rPr>
            <a:t>LẦN 4</a:t>
          </a:r>
        </a:p>
      </dsp:txBody>
      <dsp:txXfrm>
        <a:off x="8760621" y="227077"/>
        <a:ext cx="1622613" cy="649045"/>
      </dsp:txXfrm>
    </dsp:sp>
    <dsp:sp modelId="{E22341E2-E9E3-45C5-9A01-B481A5A6B013}">
      <dsp:nvSpPr>
        <dsp:cNvPr id="0" name=""/>
        <dsp:cNvSpPr/>
      </dsp:nvSpPr>
      <dsp:spPr>
        <a:xfrm>
          <a:off x="8785795" y="710285"/>
          <a:ext cx="2241527" cy="2366694"/>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Hiện nay.</a:t>
          </a:r>
          <a:endParaRPr lang="en-US" sz="1600" kern="1200"/>
        </a:p>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Sản xuất thông minh, làm mờ ranh giới giữa thực và ảo. Vạn vật kết nối dựa vào Công nghệ sinh học, Kỹ thuật số, Vật lý, Điện toán đám mây,…</a:t>
          </a:r>
        </a:p>
      </dsp:txBody>
      <dsp:txXfrm>
        <a:off x="8851447" y="775937"/>
        <a:ext cx="2110223" cy="223539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jpeg>
</file>

<file path=ppt/media/image18.png>
</file>

<file path=ppt/media/image19.jpeg>
</file>

<file path=ppt/media/image2.jpeg>
</file>

<file path=ppt/media/image20.png>
</file>

<file path=ppt/media/image21.png>
</file>

<file path=ppt/media/image22.png>
</file>

<file path=ppt/media/image23.jpeg>
</file>

<file path=ppt/media/image24.jpeg>
</file>

<file path=ppt/media/image25.png>
</file>

<file path=ppt/media/image26.png>
</file>

<file path=ppt/media/image27.png>
</file>

<file path=ppt/media/image28.png>
</file>

<file path=ppt/media/image29.jpeg>
</file>

<file path=ppt/media/image3.jpeg>
</file>

<file path=ppt/media/image30.png>
</file>

<file path=ppt/media/image31.jpeg>
</file>

<file path=ppt/media/image32.jpeg>
</file>

<file path=ppt/media/image33.jpeg>
</file>

<file path=ppt/media/image34.png>
</file>

<file path=ppt/media/image35.tmp>
</file>

<file path=ppt/media/image36.jpeg>
</file>

<file path=ppt/media/image37.png>
</file>

<file path=ppt/media/image38.jpeg>
</file>

<file path=ppt/media/image39.png>
</file>

<file path=ppt/media/image4.jpeg>
</file>

<file path=ppt/media/image40.png>
</file>

<file path=ppt/media/image41.png>
</file>

<file path=ppt/media/image42.png>
</file>

<file path=ppt/media/image43.jpeg>
</file>

<file path=ppt/media/image44.png>
</file>

<file path=ppt/media/image45.png>
</file>

<file path=ppt/media/image46.jpeg>
</file>

<file path=ppt/media/image47.jpeg>
</file>

<file path=ppt/media/image48.jpeg>
</file>

<file path=ppt/media/image49.png>
</file>

<file path=ppt/media/image5.pn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59.jpeg>
</file>

<file path=ppt/media/image6.jpeg>
</file>

<file path=ppt/media/image60.jpeg>
</file>

<file path=ppt/media/image61.png>
</file>

<file path=ppt/media/image62.png>
</file>

<file path=ppt/media/image63.png>
</file>

<file path=ppt/media/image64.jpeg>
</file>

<file path=ppt/media/image65.jpg>
</file>

<file path=ppt/media/image66.png>
</file>

<file path=ppt/media/image67.png>
</file>

<file path=ppt/media/image68.jpeg>
</file>

<file path=ppt/media/image69.jpeg>
</file>

<file path=ppt/media/image7.jpeg>
</file>

<file path=ppt/media/image70.jpeg>
</file>

<file path=ppt/media/image71.png>
</file>

<file path=ppt/media/image72.jpeg>
</file>

<file path=ppt/media/image73.png>
</file>

<file path=ppt/media/image74.jpeg>
</file>

<file path=ppt/media/image75.jpeg>
</file>

<file path=ppt/media/image76.jpeg>
</file>

<file path=ppt/media/image77.jpeg>
</file>

<file path=ppt/media/image78.jpeg>
</file>

<file path=ppt/media/image79.jpeg>
</file>

<file path=ppt/media/image8.png>
</file>

<file path=ppt/media/image80.jpeg>
</file>

<file path=ppt/media/image81.jpeg>
</file>

<file path=ppt/media/image82.png>
</file>

<file path=ppt/media/image83.png>
</file>

<file path=ppt/media/image84.jpeg>
</file>

<file path=ppt/media/image85.jpeg>
</file>

<file path=ppt/media/image86.png>
</file>

<file path=ppt/media/image87.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98849E27-CC69-4D04-B987-118A81CB61C6}" type="datetimeFigureOut">
              <a:rPr lang="en-US" smtClean="0"/>
              <a:t>6/30/23</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39DB2005-D739-4056-9837-5933725EEBEA}" type="slidenum">
              <a:rPr lang="en-US" smtClean="0"/>
              <a:t>‹#›</a:t>
            </a:fld>
            <a:endParaRPr lang="en-US"/>
          </a:p>
        </p:txBody>
      </p:sp>
    </p:spTree>
    <p:extLst>
      <p:ext uri="{BB962C8B-B14F-4D97-AF65-F5344CB8AC3E}">
        <p14:creationId xmlns:p14="http://schemas.microsoft.com/office/powerpoint/2010/main" val="1249170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849E27-CC69-4D04-B987-118A81CB61C6}" type="datetimeFigureOut">
              <a:rPr lang="en-US" smtClean="0"/>
              <a:t>6/30/23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DB2005-D739-4056-9837-5933725EEBEA}" type="slidenum">
              <a:rPr lang="en-US" smtClean="0"/>
              <a:t>‹#›</a:t>
            </a:fld>
            <a:endParaRPr lang="en-US"/>
          </a:p>
        </p:txBody>
      </p:sp>
    </p:spTree>
    <p:extLst>
      <p:ext uri="{BB962C8B-B14F-4D97-AF65-F5344CB8AC3E}">
        <p14:creationId xmlns:p14="http://schemas.microsoft.com/office/powerpoint/2010/main" val="3410046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98849E27-CC69-4D04-B987-118A81CB61C6}" type="datetimeFigureOut">
              <a:rPr lang="en-US" smtClean="0"/>
              <a:t>6/30/23</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39DB2005-D739-4056-9837-5933725EEBEA}" type="slidenum">
              <a:rPr lang="en-US" smtClean="0"/>
              <a:t>‹#›</a:t>
            </a:fld>
            <a:endParaRPr lang="en-US"/>
          </a:p>
        </p:txBody>
      </p:sp>
    </p:spTree>
    <p:extLst>
      <p:ext uri="{BB962C8B-B14F-4D97-AF65-F5344CB8AC3E}">
        <p14:creationId xmlns:p14="http://schemas.microsoft.com/office/powerpoint/2010/main" val="1931423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849E27-CC69-4D04-B987-118A81CB61C6}" type="datetimeFigureOut">
              <a:rPr lang="en-US" smtClean="0"/>
              <a:t>6/30/23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39DB2005-D739-4056-9837-5933725EEBEA}" type="slidenum">
              <a:rPr lang="en-US" smtClean="0"/>
              <a:t>‹#›</a:t>
            </a:fld>
            <a:endParaRPr lang="en-US"/>
          </a:p>
        </p:txBody>
      </p:sp>
    </p:spTree>
    <p:extLst>
      <p:ext uri="{BB962C8B-B14F-4D97-AF65-F5344CB8AC3E}">
        <p14:creationId xmlns:p14="http://schemas.microsoft.com/office/powerpoint/2010/main" val="329152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98849E27-CC69-4D04-B987-118A81CB61C6}" type="datetimeFigureOut">
              <a:rPr lang="en-US" smtClean="0"/>
              <a:t>6/30/23</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39DB2005-D739-4056-9837-5933725EEBEA}" type="slidenum">
              <a:rPr lang="en-US" smtClean="0"/>
              <a:t>‹#›</a:t>
            </a:fld>
            <a:endParaRPr lang="en-US"/>
          </a:p>
        </p:txBody>
      </p:sp>
    </p:spTree>
    <p:extLst>
      <p:ext uri="{BB962C8B-B14F-4D97-AF65-F5344CB8AC3E}">
        <p14:creationId xmlns:p14="http://schemas.microsoft.com/office/powerpoint/2010/main" val="3904124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849E27-CC69-4D04-B987-118A81CB61C6}" type="datetimeFigureOut">
              <a:rPr lang="en-US" smtClean="0"/>
              <a:t>6/30/23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DB2005-D739-4056-9837-5933725EEBEA}" type="slidenum">
              <a:rPr lang="en-US" smtClean="0"/>
              <a:t>‹#›</a:t>
            </a:fld>
            <a:endParaRPr lang="en-US"/>
          </a:p>
        </p:txBody>
      </p:sp>
    </p:spTree>
    <p:extLst>
      <p:ext uri="{BB962C8B-B14F-4D97-AF65-F5344CB8AC3E}">
        <p14:creationId xmlns:p14="http://schemas.microsoft.com/office/powerpoint/2010/main" val="5685749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849E27-CC69-4D04-B987-118A81CB61C6}" type="datetimeFigureOut">
              <a:rPr lang="en-US" smtClean="0"/>
              <a:t>6/30/23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9DB2005-D739-4056-9837-5933725EEBEA}" type="slidenum">
              <a:rPr lang="en-US" smtClean="0"/>
              <a:t>‹#›</a:t>
            </a:fld>
            <a:endParaRPr lang="en-US"/>
          </a:p>
        </p:txBody>
      </p:sp>
    </p:spTree>
    <p:extLst>
      <p:ext uri="{BB962C8B-B14F-4D97-AF65-F5344CB8AC3E}">
        <p14:creationId xmlns:p14="http://schemas.microsoft.com/office/powerpoint/2010/main" val="2256479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8849E27-CC69-4D04-B987-118A81CB61C6}" type="datetimeFigureOut">
              <a:rPr lang="en-US" smtClean="0"/>
              <a:t>6/30/23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9DB2005-D739-4056-9837-5933725EEBEA}" type="slidenum">
              <a:rPr lang="en-US" smtClean="0"/>
              <a:t>‹#›</a:t>
            </a:fld>
            <a:endParaRPr lang="en-US"/>
          </a:p>
        </p:txBody>
      </p:sp>
    </p:spTree>
    <p:extLst>
      <p:ext uri="{BB962C8B-B14F-4D97-AF65-F5344CB8AC3E}">
        <p14:creationId xmlns:p14="http://schemas.microsoft.com/office/powerpoint/2010/main" val="2053178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849E27-CC69-4D04-B987-118A81CB61C6}" type="datetimeFigureOut">
              <a:rPr lang="en-US" smtClean="0"/>
              <a:t>6/30/23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9DB2005-D739-4056-9837-5933725EEBEA}" type="slidenum">
              <a:rPr lang="en-US" smtClean="0"/>
              <a:t>‹#›</a:t>
            </a:fld>
            <a:endParaRPr lang="en-US"/>
          </a:p>
        </p:txBody>
      </p:sp>
    </p:spTree>
    <p:extLst>
      <p:ext uri="{BB962C8B-B14F-4D97-AF65-F5344CB8AC3E}">
        <p14:creationId xmlns:p14="http://schemas.microsoft.com/office/powerpoint/2010/main" val="2621548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98849E27-CC69-4D04-B987-118A81CB61C6}" type="datetimeFigureOut">
              <a:rPr lang="en-US" smtClean="0"/>
              <a:t>6/30/23</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39DB2005-D739-4056-9837-5933725EEBEA}" type="slidenum">
              <a:rPr lang="en-US" smtClean="0"/>
              <a:t>‹#›</a:t>
            </a:fld>
            <a:endParaRPr lang="en-US"/>
          </a:p>
        </p:txBody>
      </p:sp>
    </p:spTree>
    <p:extLst>
      <p:ext uri="{BB962C8B-B14F-4D97-AF65-F5344CB8AC3E}">
        <p14:creationId xmlns:p14="http://schemas.microsoft.com/office/powerpoint/2010/main" val="2561947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849E27-CC69-4D04-B987-118A81CB61C6}" type="datetimeFigureOut">
              <a:rPr lang="en-US" smtClean="0"/>
              <a:t>6/30/23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DB2005-D739-4056-9837-5933725EEBEA}" type="slidenum">
              <a:rPr lang="en-US" smtClean="0"/>
              <a:t>‹#›</a:t>
            </a:fld>
            <a:endParaRPr lang="en-US"/>
          </a:p>
        </p:txBody>
      </p:sp>
    </p:spTree>
    <p:extLst>
      <p:ext uri="{BB962C8B-B14F-4D97-AF65-F5344CB8AC3E}">
        <p14:creationId xmlns:p14="http://schemas.microsoft.com/office/powerpoint/2010/main" val="479657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98849E27-CC69-4D04-B987-118A81CB61C6}" type="datetimeFigureOut">
              <a:rPr lang="en-US" smtClean="0"/>
              <a:t>6/30/23</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39DB2005-D739-4056-9837-5933725EEBEA}"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290661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jpeg"/><Relationship Id="rId2" Type="http://schemas.openxmlformats.org/officeDocument/2006/relationships/image" Target="../media/image19.jpeg"/><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diagramLayout" Target="../diagrams/layout1.xml"/><Relationship Id="rId7" Type="http://schemas.openxmlformats.org/officeDocument/2006/relationships/image" Target="../media/image25.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10" Type="http://schemas.openxmlformats.org/officeDocument/2006/relationships/image" Target="../media/image28.png"/><Relationship Id="rId4" Type="http://schemas.openxmlformats.org/officeDocument/2006/relationships/diagramQuickStyle" Target="../diagrams/quickStyle1.xml"/><Relationship Id="rId9" Type="http://schemas.openxmlformats.org/officeDocument/2006/relationships/image" Target="../media/image27.png"/></Relationships>
</file>

<file path=ppt/slides/_rels/slide1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5.tmp"/><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jpeg"/><Relationship Id="rId1" Type="http://schemas.openxmlformats.org/officeDocument/2006/relationships/slideLayout" Target="../slideLayouts/slideLayout2.xml"/><Relationship Id="rId4" Type="http://schemas.openxmlformats.org/officeDocument/2006/relationships/image" Target="../media/image38.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33.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6.jpeg"/><Relationship Id="rId1" Type="http://schemas.openxmlformats.org/officeDocument/2006/relationships/slideLayout" Target="../slideLayouts/slideLayout2.xml"/><Relationship Id="rId4" Type="http://schemas.openxmlformats.org/officeDocument/2006/relationships/image" Target="../media/image48.jpeg"/></Relationships>
</file>

<file path=ppt/slides/_rels/slide3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jpeg"/><Relationship Id="rId1" Type="http://schemas.openxmlformats.org/officeDocument/2006/relationships/slideLayout" Target="../slideLayouts/slideLayout2.xml"/><Relationship Id="rId4" Type="http://schemas.openxmlformats.org/officeDocument/2006/relationships/image" Target="../media/image54.jpeg"/></Relationships>
</file>

<file path=ppt/slides/_rels/slide3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image" Target="../media/image55.jpeg"/><Relationship Id="rId1" Type="http://schemas.openxmlformats.org/officeDocument/2006/relationships/slideLayout" Target="../slideLayouts/slideLayout2.xml"/><Relationship Id="rId4" Type="http://schemas.openxmlformats.org/officeDocument/2006/relationships/image" Target="../media/image57.jpeg"/></Relationships>
</file>

<file path=ppt/slides/_rels/slide39.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4.jpe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65.jp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68.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image" Target="../media/image69.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72.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74.jpeg"/><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75.jpeg"/><Relationship Id="rId1" Type="http://schemas.openxmlformats.org/officeDocument/2006/relationships/slideLayout" Target="../slideLayouts/slideLayout2.xml"/><Relationship Id="rId4" Type="http://schemas.openxmlformats.org/officeDocument/2006/relationships/image" Target="../media/image77.jpeg"/></Relationships>
</file>

<file path=ppt/slides/_rels/slide57.xml.rels><?xml version="1.0" encoding="UTF-8" standalone="yes"?>
<Relationships xmlns="http://schemas.openxmlformats.org/package/2006/relationships"><Relationship Id="rId3" Type="http://schemas.openxmlformats.org/officeDocument/2006/relationships/image" Target="../media/image79.jpeg"/><Relationship Id="rId2" Type="http://schemas.openxmlformats.org/officeDocument/2006/relationships/image" Target="../media/image78.jpeg"/><Relationship Id="rId1" Type="http://schemas.openxmlformats.org/officeDocument/2006/relationships/slideLayout" Target="../slideLayouts/slideLayout2.xml"/><Relationship Id="rId5" Type="http://schemas.openxmlformats.org/officeDocument/2006/relationships/image" Target="../media/image81.jpeg"/><Relationship Id="rId4" Type="http://schemas.openxmlformats.org/officeDocument/2006/relationships/image" Target="../media/image80.jpeg"/></Relationships>
</file>

<file path=ppt/slides/_rels/slide5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2.xml"/><Relationship Id="rId5" Type="http://schemas.openxmlformats.org/officeDocument/2006/relationships/image" Target="../media/image85.jpeg"/><Relationship Id="rId4" Type="http://schemas.openxmlformats.org/officeDocument/2006/relationships/image" Target="../media/image84.jpeg"/></Relationships>
</file>

<file path=ppt/slides/_rels/slide59.xml.rels><?xml version="1.0" encoding="UTF-8" standalone="yes"?>
<Relationships xmlns="http://schemas.openxmlformats.org/package/2006/relationships"><Relationship Id="rId3" Type="http://schemas.openxmlformats.org/officeDocument/2006/relationships/hyperlink" Target="https://www.youtube.com/watch?v=qDICQpJb7yI" TargetMode="External"/><Relationship Id="rId2" Type="http://schemas.openxmlformats.org/officeDocument/2006/relationships/image" Target="../media/image86.png"/><Relationship Id="rId1" Type="http://schemas.openxmlformats.org/officeDocument/2006/relationships/slideLayout" Target="../slideLayouts/slideLayout2.xml"/><Relationship Id="rId4" Type="http://schemas.openxmlformats.org/officeDocument/2006/relationships/image" Target="../media/image8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5375E9-6523-485E-9351-CE29DF1465C2}"/>
              </a:ext>
            </a:extLst>
          </p:cNvPr>
          <p:cNvSpPr>
            <a:spLocks noGrp="1"/>
          </p:cNvSpPr>
          <p:nvPr>
            <p:ph type="ctrTitle"/>
          </p:nvPr>
        </p:nvSpPr>
        <p:spPr>
          <a:xfrm>
            <a:off x="4857403" y="1577340"/>
            <a:ext cx="6195296" cy="3703320"/>
          </a:xfrm>
        </p:spPr>
        <p:txBody>
          <a:bodyPr anchor="ctr">
            <a:normAutofit/>
          </a:bodyPr>
          <a:lstStyle/>
          <a:p>
            <a:pPr>
              <a:lnSpc>
                <a:spcPct val="90000"/>
              </a:lnSpc>
            </a:pPr>
            <a:r>
              <a:rPr lang="en-US" b="1">
                <a:solidFill>
                  <a:schemeClr val="accent4">
                    <a:lumMod val="75000"/>
                  </a:schemeClr>
                </a:solidFill>
                <a:latin typeface="Arial" panose="020B0604020202020204" pitchFamily="34" charset="0"/>
                <a:cs typeface="Arial" panose="020B0604020202020204" pitchFamily="34" charset="0"/>
              </a:rPr>
              <a:t>Quan điểm của Đảng về công nghiệp hóa, hiện đại hóa qua các kỳ đại hội thời kỳ đổi mới </a:t>
            </a:r>
          </a:p>
        </p:txBody>
      </p:sp>
      <p:sp>
        <p:nvSpPr>
          <p:cNvPr id="3" name="Subtitle 2">
            <a:extLst>
              <a:ext uri="{FF2B5EF4-FFF2-40B4-BE49-F238E27FC236}">
                <a16:creationId xmlns:a16="http://schemas.microsoft.com/office/drawing/2014/main" id="{3E298351-1A43-4D14-9900-259889247208}"/>
              </a:ext>
            </a:extLst>
          </p:cNvPr>
          <p:cNvSpPr>
            <a:spLocks noGrp="1"/>
          </p:cNvSpPr>
          <p:nvPr>
            <p:ph type="subTitle" idx="1"/>
          </p:nvPr>
        </p:nvSpPr>
        <p:spPr>
          <a:xfrm>
            <a:off x="1591864" y="1577340"/>
            <a:ext cx="2717172" cy="3703320"/>
          </a:xfrm>
          <a:ln w="57150">
            <a:noFill/>
          </a:ln>
        </p:spPr>
        <p:txBody>
          <a:bodyPr anchor="ctr">
            <a:normAutofit/>
          </a:bodyPr>
          <a:lstStyle/>
          <a:p>
            <a:r>
              <a:rPr lang="en-US" sz="2800">
                <a:latin typeface="Arial" panose="020B0604020202020204" pitchFamily="34" charset="0"/>
                <a:cs typeface="Arial" panose="020B0604020202020204" pitchFamily="34" charset="0"/>
              </a:rPr>
              <a:t>Nhóm 7</a:t>
            </a:r>
          </a:p>
        </p:txBody>
      </p:sp>
      <p:sp>
        <p:nvSpPr>
          <p:cNvPr id="10" name="Rectangle 9">
            <a:extLst>
              <a:ext uri="{FF2B5EF4-FFF2-40B4-BE49-F238E27FC236}">
                <a16:creationId xmlns:a16="http://schemas.microsoft.com/office/drawing/2014/main" id="{11D976D6-8C98-48CC-8C34-0468F31678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13938" y="3383280"/>
            <a:ext cx="228600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88596" y="3383280"/>
            <a:ext cx="3703320" cy="9144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25026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left)">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4"/>
            <a:ext cx="11029616" cy="2249842"/>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Khái niệm công nghiệp hóa, hiện đại hóa</a:t>
            </a:r>
          </a:p>
          <a:p>
            <a:pPr algn="just">
              <a:buFont typeface="Arial" panose="020B0604020202020204" pitchFamily="34" charset="0"/>
              <a:buChar char="•"/>
            </a:pPr>
            <a:r>
              <a:rPr lang="en-US">
                <a:latin typeface="Times New Roman" panose="02020603050405020304" pitchFamily="18" charset="0"/>
                <a:cs typeface="Times New Roman" panose="02020603050405020304" pitchFamily="18" charset="0"/>
              </a:rPr>
              <a:t>Dịch vụ khác:</a:t>
            </a:r>
          </a:p>
          <a:p>
            <a:pPr marL="0" indent="0" algn="just">
              <a:buNone/>
            </a:pPr>
            <a:endParaRPr lang="vi-VN">
              <a:latin typeface="Times New Roman" panose="02020603050405020304" pitchFamily="18" charset="0"/>
              <a:cs typeface="Times New Roman" panose="02020603050405020304" pitchFamily="18" charset="0"/>
            </a:endParaRPr>
          </a:p>
        </p:txBody>
      </p:sp>
      <p:sp>
        <p:nvSpPr>
          <p:cNvPr id="12" name="Right Arrow 4">
            <a:extLst>
              <a:ext uri="{FF2B5EF4-FFF2-40B4-BE49-F238E27FC236}">
                <a16:creationId xmlns:a16="http://schemas.microsoft.com/office/drawing/2014/main" id="{03CDBA0B-43B5-4CEB-AF8A-68FE43EC4DCA}"/>
              </a:ext>
            </a:extLst>
          </p:cNvPr>
          <p:cNvSpPr/>
          <p:nvPr/>
        </p:nvSpPr>
        <p:spPr>
          <a:xfrm>
            <a:off x="5699956" y="4244754"/>
            <a:ext cx="792088" cy="805623"/>
          </a:xfrm>
          <a:prstGeom prst="rightArrow">
            <a:avLst/>
          </a:prstGeom>
          <a:solidFill>
            <a:schemeClr val="accent2"/>
          </a:solidFill>
          <a:ln>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0" cap="none" spc="0" normalizeH="0" baseline="0" noProof="0">
              <a:ln>
                <a:noFill/>
              </a:ln>
              <a:solidFill>
                <a:prstClr val="white"/>
              </a:solidFill>
              <a:effectLst/>
              <a:uLnTx/>
              <a:uFillTx/>
              <a:latin typeface="Arial" panose="020B0604020202020204" pitchFamily="34" charset="0"/>
              <a:ea typeface="+mn-ea"/>
              <a:cs typeface="+mn-cs"/>
            </a:endParaRPr>
          </a:p>
        </p:txBody>
      </p:sp>
      <p:pic>
        <p:nvPicPr>
          <p:cNvPr id="7" name="Picture 2" descr="Nhớ một thời xe ngựa">
            <a:extLst>
              <a:ext uri="{FF2B5EF4-FFF2-40B4-BE49-F238E27FC236}">
                <a16:creationId xmlns:a16="http://schemas.microsoft.com/office/drawing/2014/main" id="{C6972798-3FD4-47EA-BFDC-5CFC1E225163}"/>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316524" y="3279050"/>
            <a:ext cx="4047274" cy="277713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CBD5C1B-3805-4A65-8D07-65C717155F2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828202" y="3279050"/>
            <a:ext cx="4047274" cy="2777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9690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4)">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1" presetClass="entr" presetSubtype="4"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heel(4)">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4"/>
            <a:ext cx="11029616" cy="2249842"/>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Khái niệm công nghiệp hóa, hiện đại hóa</a:t>
            </a:r>
          </a:p>
          <a:p>
            <a:pPr algn="just">
              <a:buFont typeface="Arial" panose="020B0604020202020204" pitchFamily="34" charset="0"/>
              <a:buChar char="•"/>
            </a:pPr>
            <a:r>
              <a:rPr lang="en-US">
                <a:latin typeface="Times New Roman" panose="02020603050405020304" pitchFamily="18" charset="0"/>
                <a:cs typeface="Times New Roman" panose="02020603050405020304" pitchFamily="18" charset="0"/>
              </a:rPr>
              <a:t>Dịch vụ khác:</a:t>
            </a:r>
          </a:p>
          <a:p>
            <a:pPr marL="0" indent="0" algn="just">
              <a:buNone/>
            </a:pPr>
            <a:endParaRPr lang="vi-VN">
              <a:latin typeface="Times New Roman" panose="02020603050405020304" pitchFamily="18" charset="0"/>
              <a:cs typeface="Times New Roman" panose="02020603050405020304" pitchFamily="18" charset="0"/>
            </a:endParaRPr>
          </a:p>
        </p:txBody>
      </p:sp>
      <p:sp>
        <p:nvSpPr>
          <p:cNvPr id="12" name="Right Arrow 4">
            <a:extLst>
              <a:ext uri="{FF2B5EF4-FFF2-40B4-BE49-F238E27FC236}">
                <a16:creationId xmlns:a16="http://schemas.microsoft.com/office/drawing/2014/main" id="{03CDBA0B-43B5-4CEB-AF8A-68FE43EC4DCA}"/>
              </a:ext>
            </a:extLst>
          </p:cNvPr>
          <p:cNvSpPr/>
          <p:nvPr/>
        </p:nvSpPr>
        <p:spPr>
          <a:xfrm>
            <a:off x="5699956" y="4244754"/>
            <a:ext cx="792088" cy="805623"/>
          </a:xfrm>
          <a:prstGeom prst="rightArrow">
            <a:avLst/>
          </a:prstGeom>
          <a:solidFill>
            <a:schemeClr val="accent2"/>
          </a:solidFill>
          <a:ln>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0" cap="none" spc="0" normalizeH="0" baseline="0" noProof="0">
              <a:ln>
                <a:noFill/>
              </a:ln>
              <a:solidFill>
                <a:prstClr val="white"/>
              </a:solidFill>
              <a:effectLst/>
              <a:uLnTx/>
              <a:uFillTx/>
              <a:latin typeface="Arial" panose="020B0604020202020204" pitchFamily="34" charset="0"/>
              <a:ea typeface="+mn-ea"/>
              <a:cs typeface="+mn-cs"/>
            </a:endParaRPr>
          </a:p>
        </p:txBody>
      </p:sp>
      <p:pic>
        <p:nvPicPr>
          <p:cNvPr id="6" name="Picture 5">
            <a:extLst>
              <a:ext uri="{FF2B5EF4-FFF2-40B4-BE49-F238E27FC236}">
                <a16:creationId xmlns:a16="http://schemas.microsoft.com/office/drawing/2014/main" id="{B21A0061-363A-4C3A-B10D-821659F4970C}"/>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031509" y="3243967"/>
            <a:ext cx="4210794" cy="2807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a:extLst>
              <a:ext uri="{FF2B5EF4-FFF2-40B4-BE49-F238E27FC236}">
                <a16:creationId xmlns:a16="http://schemas.microsoft.com/office/drawing/2014/main" id="{62A4A6F6-8D29-433C-B8F4-264D0F896C70}"/>
              </a:ext>
            </a:extLst>
          </p:cNvPr>
          <p:cNvPicPr>
            <a:picLocks noChangeAspect="1"/>
          </p:cNvPicPr>
          <p:nvPr/>
        </p:nvPicPr>
        <p:blipFill>
          <a:blip r:embed="rId3"/>
          <a:stretch>
            <a:fillRect/>
          </a:stretch>
        </p:blipFill>
        <p:spPr>
          <a:xfrm>
            <a:off x="6949697" y="3243967"/>
            <a:ext cx="3983080" cy="2807196"/>
          </a:xfrm>
          <a:prstGeom prst="rect">
            <a:avLst/>
          </a:prstGeom>
        </p:spPr>
      </p:pic>
    </p:spTree>
    <p:extLst>
      <p:ext uri="{BB962C8B-B14F-4D97-AF65-F5344CB8AC3E}">
        <p14:creationId xmlns:p14="http://schemas.microsoft.com/office/powerpoint/2010/main" val="1824273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4)">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1" presetClass="entr" presetSubtype="4"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heel(4)">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5514807" cy="3286611"/>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2"/>
            </a:pPr>
            <a:r>
              <a:rPr lang="en-US" b="1">
                <a:latin typeface="Times New Roman" panose="02020603050405020304" pitchFamily="18" charset="0"/>
                <a:cs typeface="Times New Roman" panose="02020603050405020304" pitchFamily="18" charset="0"/>
              </a:rPr>
              <a:t>Khái quát lịch sử công nghiệp hóa</a:t>
            </a:r>
          </a:p>
          <a:p>
            <a:pPr algn="just">
              <a:buFont typeface="Arial" panose="020B0604020202020204" pitchFamily="34" charset="0"/>
              <a:buChar char="•"/>
            </a:pPr>
            <a:r>
              <a:rPr lang="vi-VN">
                <a:latin typeface="Times New Roman" panose="02020603050405020304" pitchFamily="18" charset="0"/>
                <a:cs typeface="Times New Roman" panose="02020603050405020304" pitchFamily="18" charset="0"/>
              </a:rPr>
              <a:t>Vào giữa thế kỷ XVIII, nước Anh và một số nước phương Tây chuyển đổi lao động chân tay sang sử dụng máy móc.</a:t>
            </a:r>
            <a:endParaRPr lang="en-US">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vi-VN">
                <a:latin typeface="Times New Roman" panose="02020603050405020304" pitchFamily="18" charset="0"/>
                <a:cs typeface="Times New Roman" panose="02020603050405020304" pitchFamily="18" charset="0"/>
              </a:rPr>
              <a:t>Đây chính là cuộc cách mạng công nghiệp đầu tiên trên thế giới.</a:t>
            </a:r>
          </a:p>
          <a:p>
            <a:pPr marL="0" indent="0" algn="just">
              <a:buNone/>
            </a:pPr>
            <a:endParaRPr lang="vi-VN">
              <a:latin typeface="Times New Roman" panose="02020603050405020304" pitchFamily="18" charset="0"/>
              <a:cs typeface="Times New Roman" panose="02020603050405020304" pitchFamily="18" charset="0"/>
            </a:endParaRPr>
          </a:p>
        </p:txBody>
      </p:sp>
      <p:pic>
        <p:nvPicPr>
          <p:cNvPr id="6" name="Picture 2">
            <a:extLst>
              <a:ext uri="{FF2B5EF4-FFF2-40B4-BE49-F238E27FC236}">
                <a16:creationId xmlns:a16="http://schemas.microsoft.com/office/drawing/2014/main" id="{573DC380-4FB0-4C5C-9AB0-0425C25782BA}"/>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265744" y="4457773"/>
            <a:ext cx="4345063" cy="2249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a:extLst>
              <a:ext uri="{FF2B5EF4-FFF2-40B4-BE49-F238E27FC236}">
                <a16:creationId xmlns:a16="http://schemas.microsoft.com/office/drawing/2014/main" id="{B99A266C-CA91-479B-9C05-020D3AE182A2}"/>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265744" y="1917577"/>
            <a:ext cx="4345063" cy="2338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2670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barn(inVertical)">
                                      <p:cBhvr>
                                        <p:cTn id="13" dur="500"/>
                                        <p:tgtEl>
                                          <p:spTgt spid="5">
                                            <p:txEl>
                                              <p:pRg st="1" end="1"/>
                                            </p:txEl>
                                          </p:spTgt>
                                        </p:tgtEl>
                                      </p:cBhvr>
                                    </p:animEffect>
                                  </p:childTnLst>
                                </p:cTn>
                              </p:par>
                            </p:childTnLst>
                          </p:cTn>
                        </p:par>
                        <p:par>
                          <p:cTn id="14" fill="hold">
                            <p:stCondLst>
                              <p:cond delay="500"/>
                            </p:stCondLst>
                            <p:childTnLst>
                              <p:par>
                                <p:cTn id="15" presetID="4" presetClass="entr" presetSubtype="16"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ox(in)">
                                      <p:cBhvr>
                                        <p:cTn id="17" dur="1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Effect transition="in" filter="barn(inVertical)">
                                      <p:cBhvr>
                                        <p:cTn id="22" dur="500"/>
                                        <p:tgtEl>
                                          <p:spTgt spid="5">
                                            <p:txEl>
                                              <p:pRg st="2" end="2"/>
                                            </p:txEl>
                                          </p:spTgt>
                                        </p:tgtEl>
                                      </p:cBhvr>
                                    </p:animEffect>
                                  </p:childTnLst>
                                </p:cTn>
                              </p:par>
                            </p:childTnLst>
                          </p:cTn>
                        </p:par>
                        <p:par>
                          <p:cTn id="23" fill="hold">
                            <p:stCondLst>
                              <p:cond delay="500"/>
                            </p:stCondLst>
                            <p:childTnLst>
                              <p:par>
                                <p:cTn id="24" presetID="4" presetClass="entr" presetSubtype="16"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ox(in)">
                                      <p:cBhvr>
                                        <p:cTn id="26"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2"/>
            </a:pPr>
            <a:r>
              <a:rPr lang="en-US" b="1">
                <a:latin typeface="Times New Roman" panose="02020603050405020304" pitchFamily="18" charset="0"/>
                <a:cs typeface="Times New Roman" panose="02020603050405020304" pitchFamily="18" charset="0"/>
              </a:rPr>
              <a:t>Khái quát lịch sử công nghiệp hóa</a:t>
            </a:r>
          </a:p>
          <a:p>
            <a:pPr algn="just">
              <a:buFont typeface="Arial" panose="020B0604020202020204" pitchFamily="34" charset="0"/>
              <a:buChar char="•"/>
            </a:pPr>
            <a:r>
              <a:rPr lang="vi-VN">
                <a:latin typeface="Times New Roman" panose="02020603050405020304" pitchFamily="18" charset="0"/>
                <a:cs typeface="Times New Roman" panose="02020603050405020304" pitchFamily="18" charset="0"/>
              </a:rPr>
              <a:t>Đến thế kỷ XIX</a:t>
            </a: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khái niệm cách mạng công nghiệp được thay thế bằng </a:t>
            </a:r>
            <a:r>
              <a:rPr lang="en-US">
                <a:latin typeface="Times New Roman" panose="02020603050405020304" pitchFamily="18" charset="0"/>
                <a:cs typeface="Times New Roman" panose="02020603050405020304" pitchFamily="18" charset="0"/>
              </a:rPr>
              <a:t>khái niệm </a:t>
            </a:r>
            <a:r>
              <a:rPr lang="vi-VN" u="sng">
                <a:latin typeface="Times New Roman" panose="02020603050405020304" pitchFamily="18" charset="0"/>
                <a:cs typeface="Times New Roman" panose="02020603050405020304" pitchFamily="18" charset="0"/>
              </a:rPr>
              <a:t>công nghiệp hóa</a:t>
            </a:r>
            <a:r>
              <a:rPr lang="vi-VN">
                <a:latin typeface="Times New Roman" panose="02020603050405020304" pitchFamily="18" charset="0"/>
                <a:cs typeface="Times New Roman" panose="02020603050405020304" pitchFamily="18" charset="0"/>
              </a:rPr>
              <a:t>. </a:t>
            </a:r>
            <a:endParaRPr lang="en-US">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vi-VN">
                <a:latin typeface="Times New Roman" panose="02020603050405020304" pitchFamily="18" charset="0"/>
                <a:cs typeface="Times New Roman" panose="02020603050405020304" pitchFamily="18" charset="0"/>
              </a:rPr>
              <a:t>Sau Anh, một thế hệ công nghiệp hóa mới đã diễn ra ở các nước Tây Âu, Bắc Mỹ và Nhật Bản</a:t>
            </a:r>
            <a:r>
              <a:rPr lang="en-US">
                <a:latin typeface="Times New Roman" panose="02020603050405020304" pitchFamily="18" charset="0"/>
                <a:cs typeface="Times New Roman" panose="02020603050405020304" pitchFamily="18" charset="0"/>
              </a:rPr>
              <a:t>.</a:t>
            </a:r>
            <a:endParaRPr lang="vi-VN">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endParaRPr lang="vi-VN">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370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arn(inVertic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arn(inVertical)">
                                      <p:cBhvr>
                                        <p:cTn id="12"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764110" y="826346"/>
            <a:ext cx="3171905" cy="1013800"/>
          </a:xfrm>
        </p:spPr>
        <p:txBody>
          <a:bodyPr vert="horz" lIns="91440" tIns="45720" rIns="91440" bIns="45720" rtlCol="0" anchor="b">
            <a:normAutofit/>
          </a:bodyPr>
          <a:lstStyle/>
          <a:p>
            <a:pPr algn="ctr"/>
            <a:r>
              <a:rPr lang="en-US" sz="3200">
                <a:solidFill>
                  <a:srgbClr val="FFFFFF"/>
                </a:solidFill>
                <a:latin typeface="Times New Roman" panose="02020603050405020304" pitchFamily="18" charset="0"/>
                <a:cs typeface="Times New Roman" panose="02020603050405020304" pitchFamily="18" charset="0"/>
              </a:rPr>
              <a:t>I. khái niệm</a:t>
            </a:r>
          </a:p>
        </p:txBody>
      </p:sp>
      <p:grpSp>
        <p:nvGrpSpPr>
          <p:cNvPr id="14" name="Group 13">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756693" y="2052085"/>
            <a:ext cx="2759735" cy="3856229"/>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Clr>
                <a:schemeClr val="accent2"/>
              </a:buClr>
              <a:buSzPct val="92000"/>
              <a:buFont typeface="Wingdings 2" panose="05020102010507070707" pitchFamily="18" charset="2"/>
              <a:buChar char=""/>
            </a:pPr>
            <a:r>
              <a:rPr lang="en-US" sz="1600">
                <a:solidFill>
                  <a:schemeClr val="tx2">
                    <a:lumMod val="75000"/>
                  </a:schemeClr>
                </a:solidFill>
                <a:latin typeface="Times New Roman" panose="02020603050405020304" pitchFamily="18" charset="0"/>
                <a:cs typeface="Times New Roman" panose="02020603050405020304" pitchFamily="18" charset="0"/>
              </a:rPr>
              <a:t>Khái niệm công nghiệp hóa, hiện đại hóa</a:t>
            </a:r>
          </a:p>
          <a:p>
            <a:pPr marL="457200" indent="-457200" algn="just">
              <a:buClr>
                <a:schemeClr val="accent2"/>
              </a:buClr>
              <a:buSzPct val="92000"/>
              <a:buFont typeface="Wingdings 2" panose="05020102010507070707" pitchFamily="18" charset="2"/>
              <a:buChar char=""/>
            </a:pPr>
            <a:r>
              <a:rPr lang="en-US" sz="1600" b="1">
                <a:solidFill>
                  <a:srgbClr val="FFFFFF"/>
                </a:solidFill>
                <a:latin typeface="Times New Roman" panose="02020603050405020304" pitchFamily="18" charset="0"/>
                <a:cs typeface="Times New Roman" panose="02020603050405020304" pitchFamily="18" charset="0"/>
              </a:rPr>
              <a:t>Khái quát lịch sử công nghiệp hóa</a:t>
            </a:r>
          </a:p>
          <a:p>
            <a:pPr algn="just">
              <a:buClr>
                <a:schemeClr val="accent2"/>
              </a:buClr>
              <a:buSzPct val="92000"/>
              <a:buFont typeface="Wingdings 2" panose="05020102010507070707" pitchFamily="18" charset="2"/>
              <a:buChar char=""/>
            </a:pPr>
            <a:endParaRPr lang="en-US" sz="1600">
              <a:solidFill>
                <a:srgbClr val="FFFFFF"/>
              </a:solidFill>
            </a:endParaRPr>
          </a:p>
        </p:txBody>
      </p:sp>
      <p:pic>
        <p:nvPicPr>
          <p:cNvPr id="4" name="Picture 6">
            <a:extLst>
              <a:ext uri="{FF2B5EF4-FFF2-40B4-BE49-F238E27FC236}">
                <a16:creationId xmlns:a16="http://schemas.microsoft.com/office/drawing/2014/main" id="{6B682B18-66C3-40D8-AFFC-887620B9D99A}"/>
              </a:ext>
            </a:extLst>
          </p:cNvPr>
          <p:cNvPicPr>
            <a:picLocks noChangeAspect="1" noChangeArrowheads="1"/>
          </p:cNvPicPr>
          <p:nvPr/>
        </p:nvPicPr>
        <p:blipFill>
          <a:blip r:embed="rId2">
            <a:extLst>
              <a:ext uri="{28A0092B-C50C-407E-A947-70E740481C1C}">
                <a14:useLocalDpi xmlns:a14="http://schemas.microsoft.com/office/drawing/2010/main"/>
              </a:ext>
            </a:extLst>
          </a:blip>
          <a:stretch>
            <a:fillRect/>
          </a:stretch>
        </p:blipFill>
        <p:spPr bwMode="auto">
          <a:xfrm>
            <a:off x="4241830" y="1252474"/>
            <a:ext cx="7503637" cy="409188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ubtitle 2">
            <a:extLst>
              <a:ext uri="{FF2B5EF4-FFF2-40B4-BE49-F238E27FC236}">
                <a16:creationId xmlns:a16="http://schemas.microsoft.com/office/drawing/2014/main" id="{A5215D6F-E438-4C6E-804B-EE3E714C543B}"/>
              </a:ext>
            </a:extLst>
          </p:cNvPr>
          <p:cNvSpPr txBox="1">
            <a:spLocks/>
          </p:cNvSpPr>
          <p:nvPr/>
        </p:nvSpPr>
        <p:spPr>
          <a:xfrm>
            <a:off x="4520698" y="5476266"/>
            <a:ext cx="6945900" cy="432048"/>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just"/>
            <a:r>
              <a:rPr lang="vi-VN" sz="1800" i="1">
                <a:solidFill>
                  <a:schemeClr val="bg1"/>
                </a:solidFill>
                <a:latin typeface="Times New Roman" pitchFamily="18" charset="0"/>
                <a:cs typeface="Times New Roman" pitchFamily="18" charset="0"/>
              </a:rPr>
              <a:t>Biểu đồ minh họa thời điểm các nước bắt đầu công cuộc công nghiệp hóa</a:t>
            </a:r>
          </a:p>
        </p:txBody>
      </p:sp>
    </p:spTree>
    <p:extLst>
      <p:ext uri="{BB962C8B-B14F-4D97-AF65-F5344CB8AC3E}">
        <p14:creationId xmlns:p14="http://schemas.microsoft.com/office/powerpoint/2010/main" val="2986788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in)">
                                      <p:cBhvr>
                                        <p:cTn id="7" dur="1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anim calcmode="lin" valueType="num">
                                      <p:cBhvr>
                                        <p:cTn id="13" dur="500" fill="hold"/>
                                        <p:tgtEl>
                                          <p:spTgt spid="11"/>
                                        </p:tgtEl>
                                        <p:attrNameLst>
                                          <p:attrName>ppt_x</p:attrName>
                                        </p:attrNameLst>
                                      </p:cBhvr>
                                      <p:tavLst>
                                        <p:tav tm="0">
                                          <p:val>
                                            <p:strVal val="#ppt_x"/>
                                          </p:val>
                                        </p:tav>
                                        <p:tav tm="100000">
                                          <p:val>
                                            <p:strVal val="#ppt_x"/>
                                          </p:val>
                                        </p:tav>
                                      </p:tavLst>
                                    </p:anim>
                                    <p:anim calcmode="lin" valueType="num">
                                      <p:cBhvr>
                                        <p:cTn id="14" dur="5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2"/>
            </a:pPr>
            <a:r>
              <a:rPr lang="en-US" b="1">
                <a:latin typeface="Times New Roman" panose="02020603050405020304" pitchFamily="18" charset="0"/>
                <a:cs typeface="Times New Roman" panose="02020603050405020304" pitchFamily="18" charset="0"/>
              </a:rPr>
              <a:t>Khái quát lịch sử công nghiệp hóa</a:t>
            </a:r>
          </a:p>
          <a:p>
            <a:pPr algn="just">
              <a:buFont typeface="Arial" panose="020B0604020202020204" pitchFamily="34" charset="0"/>
              <a:buChar char="•"/>
            </a:pPr>
            <a:r>
              <a:rPr lang="vi-VN">
                <a:latin typeface="Times New Roman" panose="02020603050405020304" pitchFamily="18" charset="0"/>
                <a:cs typeface="Times New Roman" panose="02020603050405020304" pitchFamily="18" charset="0"/>
              </a:rPr>
              <a:t>Như vậy công nghiệp hóa là quá trình biến đổi nền kinh tế thủ công lạc hậu sang lao động sử dụng máy móc tiên tiến hiện đại</a:t>
            </a:r>
            <a:r>
              <a:rPr lang="en-US">
                <a:latin typeface="Times New Roman" panose="02020603050405020304" pitchFamily="18" charset="0"/>
                <a:cs typeface="Times New Roman" panose="02020603050405020304" pitchFamily="18" charset="0"/>
              </a:rPr>
              <a:t>.</a:t>
            </a:r>
          </a:p>
          <a:p>
            <a:pPr marL="0" indent="0" algn="just">
              <a:buNone/>
            </a:pPr>
            <a:endParaRPr lang="vi-VN">
              <a:latin typeface="Times New Roman" panose="02020603050405020304" pitchFamily="18" charset="0"/>
              <a:cs typeface="Times New Roman" panose="02020603050405020304" pitchFamily="18" charset="0"/>
            </a:endParaRPr>
          </a:p>
        </p:txBody>
      </p:sp>
      <p:pic>
        <p:nvPicPr>
          <p:cNvPr id="4" name="Picture 9">
            <a:extLst>
              <a:ext uri="{FF2B5EF4-FFF2-40B4-BE49-F238E27FC236}">
                <a16:creationId xmlns:a16="http://schemas.microsoft.com/office/drawing/2014/main" id="{C23A77D4-10C6-4EAE-B769-C743FFF9873E}"/>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1767966" y="3292978"/>
            <a:ext cx="1943613" cy="13594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10">
            <a:extLst>
              <a:ext uri="{FF2B5EF4-FFF2-40B4-BE49-F238E27FC236}">
                <a16:creationId xmlns:a16="http://schemas.microsoft.com/office/drawing/2014/main" id="{59336E35-7123-4571-AB7A-2990BFEA2BC1}"/>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762013" y="4702628"/>
            <a:ext cx="1948665" cy="15623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12">
            <a:extLst>
              <a:ext uri="{FF2B5EF4-FFF2-40B4-BE49-F238E27FC236}">
                <a16:creationId xmlns:a16="http://schemas.microsoft.com/office/drawing/2014/main" id="{43370D16-1026-4BB1-BA92-8DC43D998B18}"/>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3725147" y="3292978"/>
            <a:ext cx="1819072" cy="29719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5">
            <a:extLst>
              <a:ext uri="{FF2B5EF4-FFF2-40B4-BE49-F238E27FC236}">
                <a16:creationId xmlns:a16="http://schemas.microsoft.com/office/drawing/2014/main" id="{8C8609A4-1688-4E34-927F-EBBD63C7BC6E}"/>
              </a:ext>
            </a:extLst>
          </p:cNvPr>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a:stretch/>
        </p:blipFill>
        <p:spPr bwMode="auto">
          <a:xfrm>
            <a:off x="8707930" y="4799957"/>
            <a:ext cx="1819072" cy="1451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7" descr="755,266 Maschine Vectors - Free &amp;amp; Royalty-free Maschine Vector Images |  Depositphotos®">
            <a:extLst>
              <a:ext uri="{FF2B5EF4-FFF2-40B4-BE49-F238E27FC236}">
                <a16:creationId xmlns:a16="http://schemas.microsoft.com/office/drawing/2014/main" id="{B98F9DCE-0465-4C84-9D85-EE7B9A8840C5}"/>
              </a:ext>
            </a:extLst>
          </p:cNvPr>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6669139" y="4799957"/>
            <a:ext cx="1948664" cy="145103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a:extLst>
              <a:ext uri="{FF2B5EF4-FFF2-40B4-BE49-F238E27FC236}">
                <a16:creationId xmlns:a16="http://schemas.microsoft.com/office/drawing/2014/main" id="{0D69CAF8-CF96-4D49-B4F7-0FC59E94A14E}"/>
              </a:ext>
            </a:extLst>
          </p:cNvPr>
          <p:cNvPicPr>
            <a:picLocks noChangeAspect="1" noChangeArrowheads="1"/>
          </p:cNvPicPr>
          <p:nvPr/>
        </p:nvPicPr>
        <p:blipFill rotWithShape="1">
          <a:blip r:embed="rId7" cstate="screen">
            <a:extLst>
              <a:ext uri="{28A0092B-C50C-407E-A947-70E740481C1C}">
                <a14:useLocalDpi xmlns:a14="http://schemas.microsoft.com/office/drawing/2010/main"/>
              </a:ext>
            </a:extLst>
          </a:blip>
          <a:srcRect/>
          <a:stretch/>
        </p:blipFill>
        <p:spPr bwMode="auto">
          <a:xfrm>
            <a:off x="6647784" y="3279030"/>
            <a:ext cx="3854619" cy="14096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Right Arrow 4">
            <a:extLst>
              <a:ext uri="{FF2B5EF4-FFF2-40B4-BE49-F238E27FC236}">
                <a16:creationId xmlns:a16="http://schemas.microsoft.com/office/drawing/2014/main" id="{739B1EC2-0DFB-4BFF-95CE-C3FFE32A3D79}"/>
              </a:ext>
            </a:extLst>
          </p:cNvPr>
          <p:cNvSpPr/>
          <p:nvPr/>
        </p:nvSpPr>
        <p:spPr>
          <a:xfrm>
            <a:off x="5699956" y="4244754"/>
            <a:ext cx="792088" cy="805623"/>
          </a:xfrm>
          <a:prstGeom prst="rightArrow">
            <a:avLst/>
          </a:prstGeom>
          <a:solidFill>
            <a:schemeClr val="accent2"/>
          </a:solidFill>
          <a:ln>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0" cap="none" spc="0" normalizeH="0" baseline="0" noProof="0">
              <a:ln>
                <a:noFill/>
              </a:ln>
              <a:solidFill>
                <a:prstClr val="white"/>
              </a:solidFill>
              <a:effectLst/>
              <a:uLnTx/>
              <a:uFillTx/>
              <a:latin typeface="Arial" panose="020B0604020202020204" pitchFamily="34" charset="0"/>
              <a:ea typeface="+mn-ea"/>
              <a:cs typeface="+mn-cs"/>
            </a:endParaRPr>
          </a:p>
        </p:txBody>
      </p:sp>
      <p:sp>
        <p:nvSpPr>
          <p:cNvPr id="3" name="Rectangle: Rounded Corners 2">
            <a:extLst>
              <a:ext uri="{FF2B5EF4-FFF2-40B4-BE49-F238E27FC236}">
                <a16:creationId xmlns:a16="http://schemas.microsoft.com/office/drawing/2014/main" id="{A2189E15-632C-4FE6-A463-9F604871473C}"/>
              </a:ext>
            </a:extLst>
          </p:cNvPr>
          <p:cNvSpPr/>
          <p:nvPr/>
        </p:nvSpPr>
        <p:spPr>
          <a:xfrm>
            <a:off x="1762013" y="6354977"/>
            <a:ext cx="3782206" cy="3590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Lao động bằng sức người</a:t>
            </a:r>
          </a:p>
        </p:txBody>
      </p:sp>
      <p:sp>
        <p:nvSpPr>
          <p:cNvPr id="12" name="Rectangle: Rounded Corners 11">
            <a:extLst>
              <a:ext uri="{FF2B5EF4-FFF2-40B4-BE49-F238E27FC236}">
                <a16:creationId xmlns:a16="http://schemas.microsoft.com/office/drawing/2014/main" id="{B2BD4056-3480-4280-9A75-7A89DF3AFCBF}"/>
              </a:ext>
            </a:extLst>
          </p:cNvPr>
          <p:cNvSpPr/>
          <p:nvPr/>
        </p:nvSpPr>
        <p:spPr>
          <a:xfrm>
            <a:off x="6669139" y="6354977"/>
            <a:ext cx="3854619" cy="3590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Máy móc xử lý, dây chuyền sản xuất</a:t>
            </a:r>
          </a:p>
        </p:txBody>
      </p:sp>
    </p:spTree>
    <p:extLst>
      <p:ext uri="{BB962C8B-B14F-4D97-AF65-F5344CB8AC3E}">
        <p14:creationId xmlns:p14="http://schemas.microsoft.com/office/powerpoint/2010/main" val="15934455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arn(inVertic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par>
                                <p:cTn id="25" presetID="2" presetClass="entr" presetSubtype="4" fill="hold" grpId="0" nodeType="with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fill="hold"/>
                                        <p:tgtEl>
                                          <p:spTgt spid="3"/>
                                        </p:tgtEl>
                                        <p:attrNameLst>
                                          <p:attrName>ppt_x</p:attrName>
                                        </p:attrNameLst>
                                      </p:cBhvr>
                                      <p:tavLst>
                                        <p:tav tm="0">
                                          <p:val>
                                            <p:strVal val="#ppt_x"/>
                                          </p:val>
                                        </p:tav>
                                        <p:tav tm="100000">
                                          <p:val>
                                            <p:strVal val="#ppt_x"/>
                                          </p:val>
                                        </p:tav>
                                      </p:tavLst>
                                    </p:anim>
                                    <p:anim calcmode="lin" valueType="num">
                                      <p:cBhvr additive="base">
                                        <p:cTn id="28" dur="500" fill="hold"/>
                                        <p:tgtEl>
                                          <p:spTgt spid="3"/>
                                        </p:tgtEl>
                                        <p:attrNameLst>
                                          <p:attrName>ppt_y</p:attrName>
                                        </p:attrNameLst>
                                      </p:cBhvr>
                                      <p:tavLst>
                                        <p:tav tm="0">
                                          <p:val>
                                            <p:strVal val="1+#ppt_h/2"/>
                                          </p:val>
                                        </p:tav>
                                        <p:tav tm="100000">
                                          <p:val>
                                            <p:strVal val="#ppt_y"/>
                                          </p:val>
                                        </p:tav>
                                      </p:tavLst>
                                    </p:anim>
                                  </p:childTnLst>
                                </p:cTn>
                              </p:par>
                            </p:childTnLst>
                          </p:cTn>
                        </p:par>
                        <p:par>
                          <p:cTn id="29" fill="hold">
                            <p:stCondLst>
                              <p:cond delay="500"/>
                            </p:stCondLst>
                            <p:childTnLst>
                              <p:par>
                                <p:cTn id="30" presetID="22" presetClass="entr" presetSubtype="8"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left)">
                                      <p:cBhvr>
                                        <p:cTn id="32" dur="500"/>
                                        <p:tgtEl>
                                          <p:spTgt spid="11"/>
                                        </p:tgtEl>
                                      </p:cBhvr>
                                    </p:animEffect>
                                  </p:childTnLst>
                                </p:cTn>
                              </p:par>
                            </p:childTnLst>
                          </p:cTn>
                        </p:par>
                        <p:par>
                          <p:cTn id="33" fill="hold">
                            <p:stCondLst>
                              <p:cond delay="1000"/>
                            </p:stCondLst>
                            <p:childTnLst>
                              <p:par>
                                <p:cTn id="34" presetID="53" presetClass="entr" presetSubtype="16"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53" presetClass="entr" presetSubtype="16" fill="hold"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nodeType="withEffect">
                                  <p:stCondLst>
                                    <p:cond delay="0"/>
                                  </p:stCondLst>
                                  <p:childTnLst>
                                    <p:set>
                                      <p:cBhvr>
                                        <p:cTn id="45" dur="1" fill="hold">
                                          <p:stCondLst>
                                            <p:cond delay="0"/>
                                          </p:stCondLst>
                                        </p:cTn>
                                        <p:tgtEl>
                                          <p:spTgt spid="8"/>
                                        </p:tgtEl>
                                        <p:attrNameLst>
                                          <p:attrName>style.visibility</p:attrName>
                                        </p:attrNameLst>
                                      </p:cBhvr>
                                      <p:to>
                                        <p:strVal val="visible"/>
                                      </p:to>
                                    </p:set>
                                    <p:anim calcmode="lin" valueType="num">
                                      <p:cBhvr>
                                        <p:cTn id="46" dur="500" fill="hold"/>
                                        <p:tgtEl>
                                          <p:spTgt spid="8"/>
                                        </p:tgtEl>
                                        <p:attrNameLst>
                                          <p:attrName>ppt_w</p:attrName>
                                        </p:attrNameLst>
                                      </p:cBhvr>
                                      <p:tavLst>
                                        <p:tav tm="0">
                                          <p:val>
                                            <p:fltVal val="0"/>
                                          </p:val>
                                        </p:tav>
                                        <p:tav tm="100000">
                                          <p:val>
                                            <p:strVal val="#ppt_w"/>
                                          </p:val>
                                        </p:tav>
                                      </p:tavLst>
                                    </p:anim>
                                    <p:anim calcmode="lin" valueType="num">
                                      <p:cBhvr>
                                        <p:cTn id="47" dur="500" fill="hold"/>
                                        <p:tgtEl>
                                          <p:spTgt spid="8"/>
                                        </p:tgtEl>
                                        <p:attrNameLst>
                                          <p:attrName>ppt_h</p:attrName>
                                        </p:attrNameLst>
                                      </p:cBhvr>
                                      <p:tavLst>
                                        <p:tav tm="0">
                                          <p:val>
                                            <p:fltVal val="0"/>
                                          </p:val>
                                        </p:tav>
                                        <p:tav tm="100000">
                                          <p:val>
                                            <p:strVal val="#ppt_h"/>
                                          </p:val>
                                        </p:tav>
                                      </p:tavLst>
                                    </p:anim>
                                    <p:animEffect transition="in" filter="fade">
                                      <p:cBhvr>
                                        <p:cTn id="48" dur="500"/>
                                        <p:tgtEl>
                                          <p:spTgt spid="8"/>
                                        </p:tgtEl>
                                      </p:cBhvr>
                                    </p:animEffect>
                                  </p:childTnLst>
                                </p:cTn>
                              </p:par>
                              <p:par>
                                <p:cTn id="49" presetID="2" presetClass="entr" presetSubtype="4"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anim calcmode="lin" valueType="num">
                                      <p:cBhvr additive="base">
                                        <p:cTn id="51" dur="500" fill="hold"/>
                                        <p:tgtEl>
                                          <p:spTgt spid="12"/>
                                        </p:tgtEl>
                                        <p:attrNameLst>
                                          <p:attrName>ppt_x</p:attrName>
                                        </p:attrNameLst>
                                      </p:cBhvr>
                                      <p:tavLst>
                                        <p:tav tm="0">
                                          <p:val>
                                            <p:strVal val="#ppt_x"/>
                                          </p:val>
                                        </p:tav>
                                        <p:tav tm="100000">
                                          <p:val>
                                            <p:strVal val="#ppt_x"/>
                                          </p:val>
                                        </p:tav>
                                      </p:tavLst>
                                    </p:anim>
                                    <p:anim calcmode="lin" valueType="num">
                                      <p:cBhvr additive="base">
                                        <p:cTn id="5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animBg="1"/>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3"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2"/>
            </a:pPr>
            <a:r>
              <a:rPr lang="en-US" b="1">
                <a:latin typeface="Times New Roman" panose="02020603050405020304" pitchFamily="18" charset="0"/>
                <a:cs typeface="Times New Roman" panose="02020603050405020304" pitchFamily="18" charset="0"/>
              </a:rPr>
              <a:t>Khái quát lịch sử công nghiệp hóa</a:t>
            </a:r>
          </a:p>
          <a:p>
            <a:pPr algn="just"/>
            <a:r>
              <a:rPr lang="vi-VN" sz="2400">
                <a:solidFill>
                  <a:schemeClr val="tx1"/>
                </a:solidFill>
                <a:latin typeface="Times New Roman" pitchFamily="18" charset="0"/>
                <a:cs typeface="Times New Roman" pitchFamily="18" charset="0"/>
              </a:rPr>
              <a:t>Nhân loại đã trải qua 4 cuộc cách mạng kỹ thuật:</a:t>
            </a:r>
            <a:endParaRPr lang="en-US" sz="2400">
              <a:solidFill>
                <a:schemeClr val="tx1"/>
              </a:solidFill>
              <a:latin typeface="Times New Roman" pitchFamily="18" charset="0"/>
              <a:cs typeface="Times New Roman" pitchFamily="18" charset="0"/>
            </a:endParaRPr>
          </a:p>
          <a:p>
            <a:pPr algn="just"/>
            <a:endParaRPr lang="vi-VN" sz="2400">
              <a:solidFill>
                <a:schemeClr val="tx1"/>
              </a:solidFill>
              <a:latin typeface="Times New Roman" pitchFamily="18" charset="0"/>
              <a:cs typeface="Times New Roman" pitchFamily="18" charset="0"/>
            </a:endParaRPr>
          </a:p>
        </p:txBody>
      </p:sp>
      <p:graphicFrame>
        <p:nvGraphicFramePr>
          <p:cNvPr id="16" name="Diagram 15">
            <a:extLst>
              <a:ext uri="{FF2B5EF4-FFF2-40B4-BE49-F238E27FC236}">
                <a16:creationId xmlns:a16="http://schemas.microsoft.com/office/drawing/2014/main" id="{7E628FDA-4715-4E4A-AF14-1A58D647C8A5}"/>
              </a:ext>
            </a:extLst>
          </p:cNvPr>
          <p:cNvGraphicFramePr/>
          <p:nvPr>
            <p:extLst>
              <p:ext uri="{D42A27DB-BD31-4B8C-83A1-F6EECF244321}">
                <p14:modId xmlns:p14="http://schemas.microsoft.com/office/powerpoint/2010/main" val="1023432580"/>
              </p:ext>
            </p:extLst>
          </p:nvPr>
        </p:nvGraphicFramePr>
        <p:xfrm>
          <a:off x="581190" y="3662680"/>
          <a:ext cx="11029616" cy="35915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7" name="Picture 2">
            <a:extLst>
              <a:ext uri="{FF2B5EF4-FFF2-40B4-BE49-F238E27FC236}">
                <a16:creationId xmlns:a16="http://schemas.microsoft.com/office/drawing/2014/main" id="{4B4D4FF2-282B-4FEF-9A06-02E1D44B18D8}"/>
              </a:ext>
            </a:extLst>
          </p:cNvPr>
          <p:cNvPicPr>
            <a:picLocks noChangeAspect="1" noChangeArrowheads="1"/>
          </p:cNvPicPr>
          <p:nvPr/>
        </p:nvPicPr>
        <p:blipFill rotWithShape="1">
          <a:blip r:embed="rId7" cstate="screen">
            <a:extLst>
              <a:ext uri="{28A0092B-C50C-407E-A947-70E740481C1C}">
                <a14:useLocalDpi xmlns:a14="http://schemas.microsoft.com/office/drawing/2010/main"/>
              </a:ext>
            </a:extLst>
          </a:blip>
          <a:srcRect l="7198" t="10900"/>
          <a:stretch/>
        </p:blipFill>
        <p:spPr bwMode="auto">
          <a:xfrm>
            <a:off x="918989" y="2809695"/>
            <a:ext cx="1027800" cy="10058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3">
            <a:extLst>
              <a:ext uri="{FF2B5EF4-FFF2-40B4-BE49-F238E27FC236}">
                <a16:creationId xmlns:a16="http://schemas.microsoft.com/office/drawing/2014/main" id="{D6CFDB79-D784-4724-9E52-4F7A38F873B0}"/>
              </a:ext>
            </a:extLst>
          </p:cNvPr>
          <p:cNvPicPr>
            <a:picLocks noChangeAspect="1" noChangeArrowheads="1"/>
          </p:cNvPicPr>
          <p:nvPr/>
        </p:nvPicPr>
        <p:blipFill rotWithShape="1">
          <a:blip r:embed="rId8">
            <a:extLst>
              <a:ext uri="{28A0092B-C50C-407E-A947-70E740481C1C}">
                <a14:useLocalDpi xmlns:a14="http://schemas.microsoft.com/office/drawing/2010/main"/>
              </a:ext>
            </a:extLst>
          </a:blip>
          <a:srcRect/>
          <a:stretch/>
        </p:blipFill>
        <p:spPr bwMode="auto">
          <a:xfrm>
            <a:off x="3805995" y="2809695"/>
            <a:ext cx="1027800" cy="1056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 name="Picture 4">
            <a:extLst>
              <a:ext uri="{FF2B5EF4-FFF2-40B4-BE49-F238E27FC236}">
                <a16:creationId xmlns:a16="http://schemas.microsoft.com/office/drawing/2014/main" id="{48472675-C765-45D1-954E-7948C956F643}"/>
              </a:ext>
            </a:extLst>
          </p:cNvPr>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9580007" y="2773208"/>
            <a:ext cx="1027800" cy="10799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5">
            <a:extLst>
              <a:ext uri="{FF2B5EF4-FFF2-40B4-BE49-F238E27FC236}">
                <a16:creationId xmlns:a16="http://schemas.microsoft.com/office/drawing/2014/main" id="{093414C1-1FFD-4625-8258-82813F747FF6}"/>
              </a:ext>
            </a:extLst>
          </p:cNvPr>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6693001" y="2845432"/>
            <a:ext cx="1027800" cy="1020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54488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arn(inVertic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32"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circle(out)">
                                      <p:cBhvr>
                                        <p:cTn id="12" dur="1000"/>
                                        <p:tgtEl>
                                          <p:spTgt spid="17"/>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6">
                                            <p:graphicEl>
                                              <a:dgm id="{98CBA89D-72DD-443F-ADC0-772AB150C451}"/>
                                            </p:graphicEl>
                                          </p:spTgt>
                                        </p:tgtEl>
                                        <p:attrNameLst>
                                          <p:attrName>style.visibility</p:attrName>
                                        </p:attrNameLst>
                                      </p:cBhvr>
                                      <p:to>
                                        <p:strVal val="visible"/>
                                      </p:to>
                                    </p:set>
                                    <p:anim calcmode="lin" valueType="num">
                                      <p:cBhvr>
                                        <p:cTn id="15" dur="500" fill="hold"/>
                                        <p:tgtEl>
                                          <p:spTgt spid="16">
                                            <p:graphicEl>
                                              <a:dgm id="{98CBA89D-72DD-443F-ADC0-772AB150C451}"/>
                                            </p:graphicEl>
                                          </p:spTgt>
                                        </p:tgtEl>
                                        <p:attrNameLst>
                                          <p:attrName>ppt_w</p:attrName>
                                        </p:attrNameLst>
                                      </p:cBhvr>
                                      <p:tavLst>
                                        <p:tav tm="0">
                                          <p:val>
                                            <p:fltVal val="0"/>
                                          </p:val>
                                        </p:tav>
                                        <p:tav tm="100000">
                                          <p:val>
                                            <p:strVal val="#ppt_w"/>
                                          </p:val>
                                        </p:tav>
                                      </p:tavLst>
                                    </p:anim>
                                    <p:anim calcmode="lin" valueType="num">
                                      <p:cBhvr>
                                        <p:cTn id="16" dur="500" fill="hold"/>
                                        <p:tgtEl>
                                          <p:spTgt spid="16">
                                            <p:graphicEl>
                                              <a:dgm id="{98CBA89D-72DD-443F-ADC0-772AB150C451}"/>
                                            </p:graphicEl>
                                          </p:spTgt>
                                        </p:tgtEl>
                                        <p:attrNameLst>
                                          <p:attrName>ppt_h</p:attrName>
                                        </p:attrNameLst>
                                      </p:cBhvr>
                                      <p:tavLst>
                                        <p:tav tm="0">
                                          <p:val>
                                            <p:fltVal val="0"/>
                                          </p:val>
                                        </p:tav>
                                        <p:tav tm="100000">
                                          <p:val>
                                            <p:strVal val="#ppt_h"/>
                                          </p:val>
                                        </p:tav>
                                      </p:tavLst>
                                    </p:anim>
                                    <p:animEffect transition="in" filter="fade">
                                      <p:cBhvr>
                                        <p:cTn id="17" dur="500"/>
                                        <p:tgtEl>
                                          <p:spTgt spid="16">
                                            <p:graphicEl>
                                              <a:dgm id="{98CBA89D-72DD-443F-ADC0-772AB150C451}"/>
                                            </p:graphicEl>
                                          </p:spTgt>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6">
                                            <p:graphicEl>
                                              <a:dgm id="{FE8C019F-188D-4AD7-8332-2F820E09626B}"/>
                                            </p:graphicEl>
                                          </p:spTgt>
                                        </p:tgtEl>
                                        <p:attrNameLst>
                                          <p:attrName>style.visibility</p:attrName>
                                        </p:attrNameLst>
                                      </p:cBhvr>
                                      <p:to>
                                        <p:strVal val="visible"/>
                                      </p:to>
                                    </p:set>
                                    <p:anim calcmode="lin" valueType="num">
                                      <p:cBhvr>
                                        <p:cTn id="20" dur="500" fill="hold"/>
                                        <p:tgtEl>
                                          <p:spTgt spid="16">
                                            <p:graphicEl>
                                              <a:dgm id="{FE8C019F-188D-4AD7-8332-2F820E09626B}"/>
                                            </p:graphicEl>
                                          </p:spTgt>
                                        </p:tgtEl>
                                        <p:attrNameLst>
                                          <p:attrName>ppt_w</p:attrName>
                                        </p:attrNameLst>
                                      </p:cBhvr>
                                      <p:tavLst>
                                        <p:tav tm="0">
                                          <p:val>
                                            <p:fltVal val="0"/>
                                          </p:val>
                                        </p:tav>
                                        <p:tav tm="100000">
                                          <p:val>
                                            <p:strVal val="#ppt_w"/>
                                          </p:val>
                                        </p:tav>
                                      </p:tavLst>
                                    </p:anim>
                                    <p:anim calcmode="lin" valueType="num">
                                      <p:cBhvr>
                                        <p:cTn id="21" dur="500" fill="hold"/>
                                        <p:tgtEl>
                                          <p:spTgt spid="16">
                                            <p:graphicEl>
                                              <a:dgm id="{FE8C019F-188D-4AD7-8332-2F820E09626B}"/>
                                            </p:graphicEl>
                                          </p:spTgt>
                                        </p:tgtEl>
                                        <p:attrNameLst>
                                          <p:attrName>ppt_h</p:attrName>
                                        </p:attrNameLst>
                                      </p:cBhvr>
                                      <p:tavLst>
                                        <p:tav tm="0">
                                          <p:val>
                                            <p:fltVal val="0"/>
                                          </p:val>
                                        </p:tav>
                                        <p:tav tm="100000">
                                          <p:val>
                                            <p:strVal val="#ppt_h"/>
                                          </p:val>
                                        </p:tav>
                                      </p:tavLst>
                                    </p:anim>
                                    <p:animEffect transition="in" filter="fade">
                                      <p:cBhvr>
                                        <p:cTn id="22" dur="500"/>
                                        <p:tgtEl>
                                          <p:spTgt spid="16">
                                            <p:graphicEl>
                                              <a:dgm id="{FE8C019F-188D-4AD7-8332-2F820E09626B}"/>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6">
                                            <p:graphicEl>
                                              <a:dgm id="{805BB23F-06B5-40FE-8E40-54970EDEEB44}"/>
                                            </p:graphicEl>
                                          </p:spTgt>
                                        </p:tgtEl>
                                        <p:attrNameLst>
                                          <p:attrName>style.visibility</p:attrName>
                                        </p:attrNameLst>
                                      </p:cBhvr>
                                      <p:to>
                                        <p:strVal val="visible"/>
                                      </p:to>
                                    </p:set>
                                    <p:animEffect transition="in" filter="wipe(left)">
                                      <p:cBhvr>
                                        <p:cTn id="27" dur="500"/>
                                        <p:tgtEl>
                                          <p:spTgt spid="16">
                                            <p:graphicEl>
                                              <a:dgm id="{805BB23F-06B5-40FE-8E40-54970EDEEB44}"/>
                                            </p:graphicEl>
                                          </p:spTgt>
                                        </p:tgtEl>
                                      </p:cBhvr>
                                    </p:animEffect>
                                  </p:childTnLst>
                                </p:cTn>
                              </p:par>
                            </p:childTnLst>
                          </p:cTn>
                        </p:par>
                        <p:par>
                          <p:cTn id="28" fill="hold">
                            <p:stCondLst>
                              <p:cond delay="500"/>
                            </p:stCondLst>
                            <p:childTnLst>
                              <p:par>
                                <p:cTn id="29" presetID="6" presetClass="entr" presetSubtype="32" fill="hold"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circle(out)">
                                      <p:cBhvr>
                                        <p:cTn id="31" dur="1000"/>
                                        <p:tgtEl>
                                          <p:spTgt spid="18"/>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6">
                                            <p:graphicEl>
                                              <a:dgm id="{9AAEB266-036E-49D5-A081-1F304361EC82}"/>
                                            </p:graphicEl>
                                          </p:spTgt>
                                        </p:tgtEl>
                                        <p:attrNameLst>
                                          <p:attrName>style.visibility</p:attrName>
                                        </p:attrNameLst>
                                      </p:cBhvr>
                                      <p:to>
                                        <p:strVal val="visible"/>
                                      </p:to>
                                    </p:set>
                                    <p:anim calcmode="lin" valueType="num">
                                      <p:cBhvr>
                                        <p:cTn id="34" dur="500" fill="hold"/>
                                        <p:tgtEl>
                                          <p:spTgt spid="16">
                                            <p:graphicEl>
                                              <a:dgm id="{9AAEB266-036E-49D5-A081-1F304361EC82}"/>
                                            </p:graphicEl>
                                          </p:spTgt>
                                        </p:tgtEl>
                                        <p:attrNameLst>
                                          <p:attrName>ppt_w</p:attrName>
                                        </p:attrNameLst>
                                      </p:cBhvr>
                                      <p:tavLst>
                                        <p:tav tm="0">
                                          <p:val>
                                            <p:fltVal val="0"/>
                                          </p:val>
                                        </p:tav>
                                        <p:tav tm="100000">
                                          <p:val>
                                            <p:strVal val="#ppt_w"/>
                                          </p:val>
                                        </p:tav>
                                      </p:tavLst>
                                    </p:anim>
                                    <p:anim calcmode="lin" valueType="num">
                                      <p:cBhvr>
                                        <p:cTn id="35" dur="500" fill="hold"/>
                                        <p:tgtEl>
                                          <p:spTgt spid="16">
                                            <p:graphicEl>
                                              <a:dgm id="{9AAEB266-036E-49D5-A081-1F304361EC82}"/>
                                            </p:graphicEl>
                                          </p:spTgt>
                                        </p:tgtEl>
                                        <p:attrNameLst>
                                          <p:attrName>ppt_h</p:attrName>
                                        </p:attrNameLst>
                                      </p:cBhvr>
                                      <p:tavLst>
                                        <p:tav tm="0">
                                          <p:val>
                                            <p:fltVal val="0"/>
                                          </p:val>
                                        </p:tav>
                                        <p:tav tm="100000">
                                          <p:val>
                                            <p:strVal val="#ppt_h"/>
                                          </p:val>
                                        </p:tav>
                                      </p:tavLst>
                                    </p:anim>
                                    <p:animEffect transition="in" filter="fade">
                                      <p:cBhvr>
                                        <p:cTn id="36" dur="500"/>
                                        <p:tgtEl>
                                          <p:spTgt spid="16">
                                            <p:graphicEl>
                                              <a:dgm id="{9AAEB266-036E-49D5-A081-1F304361EC82}"/>
                                            </p:graphicEl>
                                          </p:spTgt>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6">
                                            <p:graphicEl>
                                              <a:dgm id="{930E9520-3DFD-433B-B6C8-AB1BF2466AB9}"/>
                                            </p:graphicEl>
                                          </p:spTgt>
                                        </p:tgtEl>
                                        <p:attrNameLst>
                                          <p:attrName>style.visibility</p:attrName>
                                        </p:attrNameLst>
                                      </p:cBhvr>
                                      <p:to>
                                        <p:strVal val="visible"/>
                                      </p:to>
                                    </p:set>
                                    <p:anim calcmode="lin" valueType="num">
                                      <p:cBhvr>
                                        <p:cTn id="39" dur="500" fill="hold"/>
                                        <p:tgtEl>
                                          <p:spTgt spid="16">
                                            <p:graphicEl>
                                              <a:dgm id="{930E9520-3DFD-433B-B6C8-AB1BF2466AB9}"/>
                                            </p:graphicEl>
                                          </p:spTgt>
                                        </p:tgtEl>
                                        <p:attrNameLst>
                                          <p:attrName>ppt_w</p:attrName>
                                        </p:attrNameLst>
                                      </p:cBhvr>
                                      <p:tavLst>
                                        <p:tav tm="0">
                                          <p:val>
                                            <p:fltVal val="0"/>
                                          </p:val>
                                        </p:tav>
                                        <p:tav tm="100000">
                                          <p:val>
                                            <p:strVal val="#ppt_w"/>
                                          </p:val>
                                        </p:tav>
                                      </p:tavLst>
                                    </p:anim>
                                    <p:anim calcmode="lin" valueType="num">
                                      <p:cBhvr>
                                        <p:cTn id="40" dur="500" fill="hold"/>
                                        <p:tgtEl>
                                          <p:spTgt spid="16">
                                            <p:graphicEl>
                                              <a:dgm id="{930E9520-3DFD-433B-B6C8-AB1BF2466AB9}"/>
                                            </p:graphicEl>
                                          </p:spTgt>
                                        </p:tgtEl>
                                        <p:attrNameLst>
                                          <p:attrName>ppt_h</p:attrName>
                                        </p:attrNameLst>
                                      </p:cBhvr>
                                      <p:tavLst>
                                        <p:tav tm="0">
                                          <p:val>
                                            <p:fltVal val="0"/>
                                          </p:val>
                                        </p:tav>
                                        <p:tav tm="100000">
                                          <p:val>
                                            <p:strVal val="#ppt_h"/>
                                          </p:val>
                                        </p:tav>
                                      </p:tavLst>
                                    </p:anim>
                                    <p:animEffect transition="in" filter="fade">
                                      <p:cBhvr>
                                        <p:cTn id="41" dur="500"/>
                                        <p:tgtEl>
                                          <p:spTgt spid="16">
                                            <p:graphicEl>
                                              <a:dgm id="{930E9520-3DFD-433B-B6C8-AB1BF2466AB9}"/>
                                            </p:graphic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16">
                                            <p:graphicEl>
                                              <a:dgm id="{D4A2C94F-AF95-43BC-B72E-51C1AA9557F1}"/>
                                            </p:graphicEl>
                                          </p:spTgt>
                                        </p:tgtEl>
                                        <p:attrNameLst>
                                          <p:attrName>style.visibility</p:attrName>
                                        </p:attrNameLst>
                                      </p:cBhvr>
                                      <p:to>
                                        <p:strVal val="visible"/>
                                      </p:to>
                                    </p:set>
                                    <p:animEffect transition="in" filter="wipe(left)">
                                      <p:cBhvr>
                                        <p:cTn id="46" dur="500"/>
                                        <p:tgtEl>
                                          <p:spTgt spid="16">
                                            <p:graphicEl>
                                              <a:dgm id="{D4A2C94F-AF95-43BC-B72E-51C1AA9557F1}"/>
                                            </p:graphicEl>
                                          </p:spTgt>
                                        </p:tgtEl>
                                      </p:cBhvr>
                                    </p:animEffect>
                                  </p:childTnLst>
                                </p:cTn>
                              </p:par>
                            </p:childTnLst>
                          </p:cTn>
                        </p:par>
                        <p:par>
                          <p:cTn id="47" fill="hold">
                            <p:stCondLst>
                              <p:cond delay="500"/>
                            </p:stCondLst>
                            <p:childTnLst>
                              <p:par>
                                <p:cTn id="48" presetID="6" presetClass="entr" presetSubtype="32" fill="hold" nodeType="after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circle(out)">
                                      <p:cBhvr>
                                        <p:cTn id="50" dur="1000"/>
                                        <p:tgtEl>
                                          <p:spTgt spid="20"/>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16">
                                            <p:graphicEl>
                                              <a:dgm id="{ECEA34A6-96CA-4077-BD20-F3293D75EDFB}"/>
                                            </p:graphicEl>
                                          </p:spTgt>
                                        </p:tgtEl>
                                        <p:attrNameLst>
                                          <p:attrName>style.visibility</p:attrName>
                                        </p:attrNameLst>
                                      </p:cBhvr>
                                      <p:to>
                                        <p:strVal val="visible"/>
                                      </p:to>
                                    </p:set>
                                    <p:anim calcmode="lin" valueType="num">
                                      <p:cBhvr>
                                        <p:cTn id="53" dur="500" fill="hold"/>
                                        <p:tgtEl>
                                          <p:spTgt spid="16">
                                            <p:graphicEl>
                                              <a:dgm id="{ECEA34A6-96CA-4077-BD20-F3293D75EDFB}"/>
                                            </p:graphicEl>
                                          </p:spTgt>
                                        </p:tgtEl>
                                        <p:attrNameLst>
                                          <p:attrName>ppt_w</p:attrName>
                                        </p:attrNameLst>
                                      </p:cBhvr>
                                      <p:tavLst>
                                        <p:tav tm="0">
                                          <p:val>
                                            <p:fltVal val="0"/>
                                          </p:val>
                                        </p:tav>
                                        <p:tav tm="100000">
                                          <p:val>
                                            <p:strVal val="#ppt_w"/>
                                          </p:val>
                                        </p:tav>
                                      </p:tavLst>
                                    </p:anim>
                                    <p:anim calcmode="lin" valueType="num">
                                      <p:cBhvr>
                                        <p:cTn id="54" dur="500" fill="hold"/>
                                        <p:tgtEl>
                                          <p:spTgt spid="16">
                                            <p:graphicEl>
                                              <a:dgm id="{ECEA34A6-96CA-4077-BD20-F3293D75EDFB}"/>
                                            </p:graphicEl>
                                          </p:spTgt>
                                        </p:tgtEl>
                                        <p:attrNameLst>
                                          <p:attrName>ppt_h</p:attrName>
                                        </p:attrNameLst>
                                      </p:cBhvr>
                                      <p:tavLst>
                                        <p:tav tm="0">
                                          <p:val>
                                            <p:fltVal val="0"/>
                                          </p:val>
                                        </p:tav>
                                        <p:tav tm="100000">
                                          <p:val>
                                            <p:strVal val="#ppt_h"/>
                                          </p:val>
                                        </p:tav>
                                      </p:tavLst>
                                    </p:anim>
                                    <p:animEffect transition="in" filter="fade">
                                      <p:cBhvr>
                                        <p:cTn id="55" dur="500"/>
                                        <p:tgtEl>
                                          <p:spTgt spid="16">
                                            <p:graphicEl>
                                              <a:dgm id="{ECEA34A6-96CA-4077-BD20-F3293D75EDFB}"/>
                                            </p:graphicEl>
                                          </p:spTgt>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6">
                                            <p:graphicEl>
                                              <a:dgm id="{48D18F5B-8182-4C8A-A53B-9097A686E2DC}"/>
                                            </p:graphicEl>
                                          </p:spTgt>
                                        </p:tgtEl>
                                        <p:attrNameLst>
                                          <p:attrName>style.visibility</p:attrName>
                                        </p:attrNameLst>
                                      </p:cBhvr>
                                      <p:to>
                                        <p:strVal val="visible"/>
                                      </p:to>
                                    </p:set>
                                    <p:anim calcmode="lin" valueType="num">
                                      <p:cBhvr>
                                        <p:cTn id="58" dur="500" fill="hold"/>
                                        <p:tgtEl>
                                          <p:spTgt spid="16">
                                            <p:graphicEl>
                                              <a:dgm id="{48D18F5B-8182-4C8A-A53B-9097A686E2DC}"/>
                                            </p:graphicEl>
                                          </p:spTgt>
                                        </p:tgtEl>
                                        <p:attrNameLst>
                                          <p:attrName>ppt_w</p:attrName>
                                        </p:attrNameLst>
                                      </p:cBhvr>
                                      <p:tavLst>
                                        <p:tav tm="0">
                                          <p:val>
                                            <p:fltVal val="0"/>
                                          </p:val>
                                        </p:tav>
                                        <p:tav tm="100000">
                                          <p:val>
                                            <p:strVal val="#ppt_w"/>
                                          </p:val>
                                        </p:tav>
                                      </p:tavLst>
                                    </p:anim>
                                    <p:anim calcmode="lin" valueType="num">
                                      <p:cBhvr>
                                        <p:cTn id="59" dur="500" fill="hold"/>
                                        <p:tgtEl>
                                          <p:spTgt spid="16">
                                            <p:graphicEl>
                                              <a:dgm id="{48D18F5B-8182-4C8A-A53B-9097A686E2DC}"/>
                                            </p:graphicEl>
                                          </p:spTgt>
                                        </p:tgtEl>
                                        <p:attrNameLst>
                                          <p:attrName>ppt_h</p:attrName>
                                        </p:attrNameLst>
                                      </p:cBhvr>
                                      <p:tavLst>
                                        <p:tav tm="0">
                                          <p:val>
                                            <p:fltVal val="0"/>
                                          </p:val>
                                        </p:tav>
                                        <p:tav tm="100000">
                                          <p:val>
                                            <p:strVal val="#ppt_h"/>
                                          </p:val>
                                        </p:tav>
                                      </p:tavLst>
                                    </p:anim>
                                    <p:animEffect transition="in" filter="fade">
                                      <p:cBhvr>
                                        <p:cTn id="60" dur="500"/>
                                        <p:tgtEl>
                                          <p:spTgt spid="16">
                                            <p:graphicEl>
                                              <a:dgm id="{48D18F5B-8182-4C8A-A53B-9097A686E2DC}"/>
                                            </p:graphic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16">
                                            <p:graphicEl>
                                              <a:dgm id="{F7E59D89-3A49-4C35-B6BC-C2102669CA55}"/>
                                            </p:graphicEl>
                                          </p:spTgt>
                                        </p:tgtEl>
                                        <p:attrNameLst>
                                          <p:attrName>style.visibility</p:attrName>
                                        </p:attrNameLst>
                                      </p:cBhvr>
                                      <p:to>
                                        <p:strVal val="visible"/>
                                      </p:to>
                                    </p:set>
                                    <p:animEffect transition="in" filter="wipe(left)">
                                      <p:cBhvr>
                                        <p:cTn id="65" dur="500"/>
                                        <p:tgtEl>
                                          <p:spTgt spid="16">
                                            <p:graphicEl>
                                              <a:dgm id="{F7E59D89-3A49-4C35-B6BC-C2102669CA55}"/>
                                            </p:graphicEl>
                                          </p:spTgt>
                                        </p:tgtEl>
                                      </p:cBhvr>
                                    </p:animEffect>
                                  </p:childTnLst>
                                </p:cTn>
                              </p:par>
                            </p:childTnLst>
                          </p:cTn>
                        </p:par>
                        <p:par>
                          <p:cTn id="66" fill="hold">
                            <p:stCondLst>
                              <p:cond delay="500"/>
                            </p:stCondLst>
                            <p:childTnLst>
                              <p:par>
                                <p:cTn id="67" presetID="6" presetClass="entr" presetSubtype="32" fill="hold" nodeType="afterEffect">
                                  <p:stCondLst>
                                    <p:cond delay="0"/>
                                  </p:stCondLst>
                                  <p:childTnLst>
                                    <p:set>
                                      <p:cBhvr>
                                        <p:cTn id="68" dur="1" fill="hold">
                                          <p:stCondLst>
                                            <p:cond delay="0"/>
                                          </p:stCondLst>
                                        </p:cTn>
                                        <p:tgtEl>
                                          <p:spTgt spid="19"/>
                                        </p:tgtEl>
                                        <p:attrNameLst>
                                          <p:attrName>style.visibility</p:attrName>
                                        </p:attrNameLst>
                                      </p:cBhvr>
                                      <p:to>
                                        <p:strVal val="visible"/>
                                      </p:to>
                                    </p:set>
                                    <p:animEffect transition="in" filter="circle(out)">
                                      <p:cBhvr>
                                        <p:cTn id="69" dur="1000"/>
                                        <p:tgtEl>
                                          <p:spTgt spid="19"/>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6">
                                            <p:graphicEl>
                                              <a:dgm id="{14BBB0CA-5795-427A-8722-8B6A361945E8}"/>
                                            </p:graphicEl>
                                          </p:spTgt>
                                        </p:tgtEl>
                                        <p:attrNameLst>
                                          <p:attrName>style.visibility</p:attrName>
                                        </p:attrNameLst>
                                      </p:cBhvr>
                                      <p:to>
                                        <p:strVal val="visible"/>
                                      </p:to>
                                    </p:set>
                                    <p:anim calcmode="lin" valueType="num">
                                      <p:cBhvr>
                                        <p:cTn id="72" dur="500" fill="hold"/>
                                        <p:tgtEl>
                                          <p:spTgt spid="16">
                                            <p:graphicEl>
                                              <a:dgm id="{14BBB0CA-5795-427A-8722-8B6A361945E8}"/>
                                            </p:graphicEl>
                                          </p:spTgt>
                                        </p:tgtEl>
                                        <p:attrNameLst>
                                          <p:attrName>ppt_w</p:attrName>
                                        </p:attrNameLst>
                                      </p:cBhvr>
                                      <p:tavLst>
                                        <p:tav tm="0">
                                          <p:val>
                                            <p:fltVal val="0"/>
                                          </p:val>
                                        </p:tav>
                                        <p:tav tm="100000">
                                          <p:val>
                                            <p:strVal val="#ppt_w"/>
                                          </p:val>
                                        </p:tav>
                                      </p:tavLst>
                                    </p:anim>
                                    <p:anim calcmode="lin" valueType="num">
                                      <p:cBhvr>
                                        <p:cTn id="73" dur="500" fill="hold"/>
                                        <p:tgtEl>
                                          <p:spTgt spid="16">
                                            <p:graphicEl>
                                              <a:dgm id="{14BBB0CA-5795-427A-8722-8B6A361945E8}"/>
                                            </p:graphicEl>
                                          </p:spTgt>
                                        </p:tgtEl>
                                        <p:attrNameLst>
                                          <p:attrName>ppt_h</p:attrName>
                                        </p:attrNameLst>
                                      </p:cBhvr>
                                      <p:tavLst>
                                        <p:tav tm="0">
                                          <p:val>
                                            <p:fltVal val="0"/>
                                          </p:val>
                                        </p:tav>
                                        <p:tav tm="100000">
                                          <p:val>
                                            <p:strVal val="#ppt_h"/>
                                          </p:val>
                                        </p:tav>
                                      </p:tavLst>
                                    </p:anim>
                                    <p:animEffect transition="in" filter="fade">
                                      <p:cBhvr>
                                        <p:cTn id="74" dur="500"/>
                                        <p:tgtEl>
                                          <p:spTgt spid="16">
                                            <p:graphicEl>
                                              <a:dgm id="{14BBB0CA-5795-427A-8722-8B6A361945E8}"/>
                                            </p:graphicEl>
                                          </p:spTgt>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16">
                                            <p:graphicEl>
                                              <a:dgm id="{E22341E2-E9E3-45C5-9A01-B481A5A6B013}"/>
                                            </p:graphicEl>
                                          </p:spTgt>
                                        </p:tgtEl>
                                        <p:attrNameLst>
                                          <p:attrName>style.visibility</p:attrName>
                                        </p:attrNameLst>
                                      </p:cBhvr>
                                      <p:to>
                                        <p:strVal val="visible"/>
                                      </p:to>
                                    </p:set>
                                    <p:anim calcmode="lin" valueType="num">
                                      <p:cBhvr>
                                        <p:cTn id="77" dur="500" fill="hold"/>
                                        <p:tgtEl>
                                          <p:spTgt spid="16">
                                            <p:graphicEl>
                                              <a:dgm id="{E22341E2-E9E3-45C5-9A01-B481A5A6B013}"/>
                                            </p:graphicEl>
                                          </p:spTgt>
                                        </p:tgtEl>
                                        <p:attrNameLst>
                                          <p:attrName>ppt_w</p:attrName>
                                        </p:attrNameLst>
                                      </p:cBhvr>
                                      <p:tavLst>
                                        <p:tav tm="0">
                                          <p:val>
                                            <p:fltVal val="0"/>
                                          </p:val>
                                        </p:tav>
                                        <p:tav tm="100000">
                                          <p:val>
                                            <p:strVal val="#ppt_w"/>
                                          </p:val>
                                        </p:tav>
                                      </p:tavLst>
                                    </p:anim>
                                    <p:anim calcmode="lin" valueType="num">
                                      <p:cBhvr>
                                        <p:cTn id="78" dur="500" fill="hold"/>
                                        <p:tgtEl>
                                          <p:spTgt spid="16">
                                            <p:graphicEl>
                                              <a:dgm id="{E22341E2-E9E3-45C5-9A01-B481A5A6B013}"/>
                                            </p:graphicEl>
                                          </p:spTgt>
                                        </p:tgtEl>
                                        <p:attrNameLst>
                                          <p:attrName>ppt_h</p:attrName>
                                        </p:attrNameLst>
                                      </p:cBhvr>
                                      <p:tavLst>
                                        <p:tav tm="0">
                                          <p:val>
                                            <p:fltVal val="0"/>
                                          </p:val>
                                        </p:tav>
                                        <p:tav tm="100000">
                                          <p:val>
                                            <p:strVal val="#ppt_h"/>
                                          </p:val>
                                        </p:tav>
                                      </p:tavLst>
                                    </p:anim>
                                    <p:animEffect transition="in" filter="fade">
                                      <p:cBhvr>
                                        <p:cTn id="79" dur="500"/>
                                        <p:tgtEl>
                                          <p:spTgt spid="16">
                                            <p:graphicEl>
                                              <a:dgm id="{E22341E2-E9E3-45C5-9A01-B481A5A6B01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6" grpId="0" uiExpand="1">
        <p:bldSub>
          <a:bldDgm bld="one"/>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A8AF9B1-7D64-4564-969F-CB2B27ED9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21C46B5E-BE86-4A22-81E3-F21081616C0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0" y="10"/>
            <a:ext cx="12191980" cy="6857990"/>
          </a:xfrm>
          <a:prstGeom prst="rect">
            <a:avLst/>
          </a:prstGeom>
        </p:spPr>
      </p:pic>
      <p:grpSp>
        <p:nvGrpSpPr>
          <p:cNvPr id="13" name="Group 12">
            <a:extLst>
              <a:ext uri="{FF2B5EF4-FFF2-40B4-BE49-F238E27FC236}">
                <a16:creationId xmlns:a16="http://schemas.microsoft.com/office/drawing/2014/main" id="{8D854759-2D3E-4B54-A780-D84D49E80F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14" name="Rectangle 13">
              <a:extLst>
                <a:ext uri="{FF2B5EF4-FFF2-40B4-BE49-F238E27FC236}">
                  <a16:creationId xmlns:a16="http://schemas.microsoft.com/office/drawing/2014/main" id="{459856EA-FC8A-44D1-BC3D-2B8EDD0C86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C1038B56-933B-44DD-AF10-63436FCCF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16" name="TextBox 15">
            <a:extLst>
              <a:ext uri="{FF2B5EF4-FFF2-40B4-BE49-F238E27FC236}">
                <a16:creationId xmlns:a16="http://schemas.microsoft.com/office/drawing/2014/main" id="{3B048781-B6F4-4245-82AA-3DE81BAAD9F1}"/>
              </a:ext>
            </a:extLst>
          </p:cNvPr>
          <p:cNvSpPr txBox="1"/>
          <p:nvPr/>
        </p:nvSpPr>
        <p:spPr>
          <a:xfrm>
            <a:off x="694015" y="2474147"/>
            <a:ext cx="3190240" cy="2062103"/>
          </a:xfrm>
          <a:prstGeom prst="rect">
            <a:avLst/>
          </a:prstGeom>
          <a:noFill/>
        </p:spPr>
        <p:txBody>
          <a:bodyPr wrap="square">
            <a:spAutoFit/>
          </a:bodyPr>
          <a:lstStyle/>
          <a:p>
            <a:pPr algn="just"/>
            <a:r>
              <a:rPr kumimoji="0" lang="en-US" sz="3200" b="0" i="0" u="none" strike="noStrike" kern="1200" cap="all" spc="0" normalizeH="0" baseline="0" noProof="0">
                <a:ln>
                  <a:noFill/>
                </a:ln>
                <a:solidFill>
                  <a:srgbClr val="FFFFFF"/>
                </a:solidFill>
                <a:effectLst/>
                <a:uLnTx/>
                <a:uFillTx/>
                <a:latin typeface="Times New Roman" panose="02020603050405020304" pitchFamily="18" charset="0"/>
                <a:ea typeface="+mj-ea"/>
                <a:cs typeface="Times New Roman" panose="02020603050405020304" pitchFamily="18" charset="0"/>
              </a:rPr>
              <a:t>II. QUAN ĐIỂM CỦA ĐẢNG TỪ ĐẠI HỘI VI ĐẾN ĐẠI HỘI XII</a:t>
            </a:r>
            <a:endParaRPr lang="en-US" sz="1400"/>
          </a:p>
        </p:txBody>
      </p:sp>
    </p:spTree>
    <p:extLst>
      <p:ext uri="{BB962C8B-B14F-4D97-AF65-F5344CB8AC3E}">
        <p14:creationId xmlns:p14="http://schemas.microsoft.com/office/powerpoint/2010/main" val="3358701201"/>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 QUAN ĐIỂM CỦA ĐẢNG VỀ CÔNG NGHIỆP HÓA, HIỆN ĐẠI HÓA (từ đại hội vi đến đại hội xii)</a:t>
            </a:r>
          </a:p>
        </p:txBody>
      </p:sp>
      <p:sp>
        <p:nvSpPr>
          <p:cNvPr id="15" name="Rounded Rectangle 4">
            <a:extLst>
              <a:ext uri="{FF2B5EF4-FFF2-40B4-BE49-F238E27FC236}">
                <a16:creationId xmlns:a16="http://schemas.microsoft.com/office/drawing/2014/main" id="{C5BAC0B6-4BDE-4720-9824-3934CFCBAC7E}"/>
              </a:ext>
            </a:extLst>
          </p:cNvPr>
          <p:cNvSpPr/>
          <p:nvPr/>
        </p:nvSpPr>
        <p:spPr>
          <a:xfrm>
            <a:off x="2032000" y="3718560"/>
            <a:ext cx="2441448" cy="792479"/>
          </a:xfrm>
          <a:prstGeom prst="round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vi-VN" sz="2400" b="1" i="0" u="none" strike="noStrike" kern="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Nhiệm vụ đề ra </a:t>
            </a:r>
            <a:endParaRPr kumimoji="0" lang="en-US" sz="2400" b="1" i="0" u="none" strike="noStrike" kern="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cxnSp>
        <p:nvCxnSpPr>
          <p:cNvPr id="16" name="Straight Arrow Connector 15">
            <a:extLst>
              <a:ext uri="{FF2B5EF4-FFF2-40B4-BE49-F238E27FC236}">
                <a16:creationId xmlns:a16="http://schemas.microsoft.com/office/drawing/2014/main" id="{9AE35801-29CB-49BE-956D-DC2BAEAABA8C}"/>
              </a:ext>
            </a:extLst>
          </p:cNvPr>
          <p:cNvCxnSpPr>
            <a:cxnSpLocks/>
            <a:stCxn id="15" idx="3"/>
            <a:endCxn id="17" idx="2"/>
          </p:cNvCxnSpPr>
          <p:nvPr/>
        </p:nvCxnSpPr>
        <p:spPr>
          <a:xfrm flipV="1">
            <a:off x="4473448" y="2530910"/>
            <a:ext cx="1092707" cy="1583890"/>
          </a:xfrm>
          <a:prstGeom prst="straightConnector1">
            <a:avLst/>
          </a:prstGeom>
          <a:noFill/>
          <a:ln w="28575" cap="flat" cmpd="sng" algn="ctr">
            <a:solidFill>
              <a:schemeClr val="accent2"/>
            </a:solidFill>
            <a:prstDash val="solid"/>
            <a:miter lim="800000"/>
            <a:tailEnd type="arrow"/>
          </a:ln>
          <a:effectLst/>
        </p:spPr>
      </p:cxnSp>
      <p:sp>
        <p:nvSpPr>
          <p:cNvPr id="17" name="Round Diagonal Corner Rectangle 7">
            <a:extLst>
              <a:ext uri="{FF2B5EF4-FFF2-40B4-BE49-F238E27FC236}">
                <a16:creationId xmlns:a16="http://schemas.microsoft.com/office/drawing/2014/main" id="{7CEE1B36-EAA3-437F-926F-DDF9153564E4}"/>
              </a:ext>
            </a:extLst>
          </p:cNvPr>
          <p:cNvSpPr/>
          <p:nvPr/>
        </p:nvSpPr>
        <p:spPr>
          <a:xfrm>
            <a:off x="5566155" y="2188010"/>
            <a:ext cx="4572000"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C</a:t>
            </a:r>
            <a:r>
              <a:rPr kumimoji="0" lang="vi-VN"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huẩn bị tiền đề cho công nghiệp hóa</a:t>
            </a: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a:t>
            </a:r>
          </a:p>
          <a:p>
            <a:pPr marL="0" marR="0" lvl="0" indent="0" algn="ctr" defTabSz="914400" eaLnBrk="1" fontAlgn="auto" latinLnBrk="0" hangingPunct="1">
              <a:lnSpc>
                <a:spcPct val="100000"/>
              </a:lnSpc>
              <a:spcBef>
                <a:spcPts val="0"/>
              </a:spcBef>
              <a:spcAft>
                <a:spcPts val="0"/>
              </a:spcAft>
              <a:buClrTx/>
              <a:buSzTx/>
              <a:buFontTx/>
              <a:buNone/>
              <a:tabLst/>
              <a:defRPr/>
            </a:pPr>
            <a:r>
              <a:rPr lang="en-US" sz="2000" kern="0" dirty="0">
                <a:solidFill>
                  <a:prstClr val="black"/>
                </a:solidFill>
                <a:latin typeface="Times New Roman" pitchFamily="18" charset="0"/>
                <a:cs typeface="Times New Roman" pitchFamily="18" charset="0"/>
              </a:rPr>
              <a:t>c</a:t>
            </a:r>
            <a:r>
              <a:rPr kumimoji="0" lang="vi-VN"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huyển </a:t>
            </a:r>
            <a:r>
              <a:rPr kumimoji="0" lang="vi-VN"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sang thời </a:t>
            </a:r>
            <a:r>
              <a:rPr kumimoji="0" lang="vi-VN"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kỳ mới</a:t>
            </a: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8" name="Round Diagonal Corner Rectangle 9">
            <a:extLst>
              <a:ext uri="{FF2B5EF4-FFF2-40B4-BE49-F238E27FC236}">
                <a16:creationId xmlns:a16="http://schemas.microsoft.com/office/drawing/2014/main" id="{43442CE4-FFCC-4815-B637-35C83423853D}"/>
              </a:ext>
            </a:extLst>
          </p:cNvPr>
          <p:cNvSpPr/>
          <p:nvPr/>
        </p:nvSpPr>
        <p:spPr>
          <a:xfrm>
            <a:off x="5597358" y="3200225"/>
            <a:ext cx="4540797"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T</a:t>
            </a:r>
            <a:r>
              <a:rPr kumimoji="0" lang="vi-VN"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oàn Đảng, </a:t>
            </a:r>
            <a:r>
              <a:rPr kumimoji="0" lang="vi-VN"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toàn dân </a:t>
            </a:r>
            <a:r>
              <a:rPr kumimoji="0" lang="en-US" sz="2000" b="0" i="0" u="none" strike="noStrike" kern="0" cap="none" spc="0" normalizeH="0" baseline="0" noProof="0" dirty="0" err="1">
                <a:ln>
                  <a:noFill/>
                </a:ln>
                <a:solidFill>
                  <a:prstClr val="black"/>
                </a:solidFill>
                <a:effectLst/>
                <a:uLnTx/>
                <a:uFillTx/>
                <a:latin typeface="Times New Roman" pitchFamily="18" charset="0"/>
                <a:ea typeface="+mn-ea"/>
                <a:cs typeface="Times New Roman" pitchFamily="18" charset="0"/>
              </a:rPr>
              <a:t>xây</a:t>
            </a: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 </a:t>
            </a:r>
            <a:r>
              <a:rPr kumimoji="0" lang="en-US" sz="2000" b="0" i="0" u="none" strike="noStrike" kern="0" cap="none" spc="0" normalizeH="0" baseline="0" noProof="0" dirty="0" err="1">
                <a:ln>
                  <a:noFill/>
                </a:ln>
                <a:solidFill>
                  <a:prstClr val="black"/>
                </a:solidFill>
                <a:effectLst/>
                <a:uLnTx/>
                <a:uFillTx/>
                <a:latin typeface="Times New Roman" pitchFamily="18" charset="0"/>
                <a:ea typeface="+mn-ea"/>
                <a:cs typeface="Times New Roman" pitchFamily="18" charset="0"/>
              </a:rPr>
              <a:t>dựng</a:t>
            </a: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 </a:t>
            </a:r>
            <a:r>
              <a:rPr kumimoji="0" lang="en-US" sz="2000" b="0" i="0" u="none" strike="noStrike" kern="0" cap="none" spc="0" normalizeH="0" baseline="0" noProof="0" dirty="0" err="1">
                <a:ln>
                  <a:noFill/>
                </a:ln>
                <a:solidFill>
                  <a:prstClr val="black"/>
                </a:solidFill>
                <a:effectLst/>
                <a:uLnTx/>
                <a:uFillTx/>
                <a:latin typeface="Times New Roman" pitchFamily="18" charset="0"/>
                <a:ea typeface="+mn-ea"/>
                <a:cs typeface="Times New Roman" pitchFamily="18" charset="0"/>
              </a:rPr>
              <a:t>và</a:t>
            </a: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 </a:t>
            </a:r>
            <a:r>
              <a:rPr kumimoji="0" lang="en-US" sz="2000" b="0" i="0" u="none" strike="noStrike" kern="0" cap="none" spc="0" normalizeH="0" baseline="0" noProof="0" dirty="0" err="1">
                <a:ln>
                  <a:noFill/>
                </a:ln>
                <a:solidFill>
                  <a:prstClr val="black"/>
                </a:solidFill>
                <a:effectLst/>
                <a:uLnTx/>
                <a:uFillTx/>
                <a:latin typeface="Times New Roman" pitchFamily="18" charset="0"/>
                <a:ea typeface="+mn-ea"/>
                <a:cs typeface="Times New Roman" pitchFamily="18" charset="0"/>
              </a:rPr>
              <a:t>bảo</a:t>
            </a: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 </a:t>
            </a:r>
            <a:r>
              <a:rPr kumimoji="0" lang="en-US" sz="2000" b="0" i="0" u="none" strike="noStrike" kern="0" cap="none" spc="0" normalizeH="0" baseline="0" noProof="0" dirty="0" err="1">
                <a:ln>
                  <a:noFill/>
                </a:ln>
                <a:solidFill>
                  <a:prstClr val="black"/>
                </a:solidFill>
                <a:effectLst/>
                <a:uLnTx/>
                <a:uFillTx/>
                <a:latin typeface="Times New Roman" pitchFamily="18" charset="0"/>
                <a:ea typeface="+mn-ea"/>
                <a:cs typeface="Times New Roman" pitchFamily="18" charset="0"/>
              </a:rPr>
              <a:t>vệ</a:t>
            </a: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 </a:t>
            </a:r>
            <a:r>
              <a:rPr kumimoji="0" lang="en-US" sz="2000" b="0" i="0" u="none" strike="noStrike" kern="0" cap="none" spc="0" normalizeH="0" baseline="0" noProof="0" err="1">
                <a:ln>
                  <a:noFill/>
                </a:ln>
                <a:solidFill>
                  <a:prstClr val="black"/>
                </a:solidFill>
                <a:effectLst/>
                <a:uLnTx/>
                <a:uFillTx/>
                <a:latin typeface="Times New Roman" pitchFamily="18" charset="0"/>
                <a:ea typeface="+mn-ea"/>
                <a:cs typeface="Times New Roman" pitchFamily="18" charset="0"/>
              </a:rPr>
              <a:t>Tổ</a:t>
            </a: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 Quốc.</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9" name="Round Diagonal Corner Rectangle 10">
            <a:extLst>
              <a:ext uri="{FF2B5EF4-FFF2-40B4-BE49-F238E27FC236}">
                <a16:creationId xmlns:a16="http://schemas.microsoft.com/office/drawing/2014/main" id="{77C0DC6C-637B-456D-8DA2-3B4CCA420FA6}"/>
              </a:ext>
            </a:extLst>
          </p:cNvPr>
          <p:cNvSpPr/>
          <p:nvPr/>
        </p:nvSpPr>
        <p:spPr>
          <a:xfrm>
            <a:off x="5642356" y="4212440"/>
            <a:ext cx="4495800"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vi-VN"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Đẩy mạnh công nghiệp hóa, hiện đại hóa đất nước. </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20" name="Straight Arrow Connector 19">
            <a:extLst>
              <a:ext uri="{FF2B5EF4-FFF2-40B4-BE49-F238E27FC236}">
                <a16:creationId xmlns:a16="http://schemas.microsoft.com/office/drawing/2014/main" id="{B721C401-4888-4AF3-9EB4-B5BD99E9DE2D}"/>
              </a:ext>
            </a:extLst>
          </p:cNvPr>
          <p:cNvCxnSpPr>
            <a:cxnSpLocks/>
            <a:stCxn id="15" idx="3"/>
            <a:endCxn id="18" idx="2"/>
          </p:cNvCxnSpPr>
          <p:nvPr/>
        </p:nvCxnSpPr>
        <p:spPr>
          <a:xfrm flipV="1">
            <a:off x="4473448" y="3543125"/>
            <a:ext cx="1123910" cy="571675"/>
          </a:xfrm>
          <a:prstGeom prst="straightConnector1">
            <a:avLst/>
          </a:prstGeom>
          <a:noFill/>
          <a:ln w="28575" cap="flat" cmpd="sng" algn="ctr">
            <a:solidFill>
              <a:schemeClr val="accent2"/>
            </a:solidFill>
            <a:prstDash val="solid"/>
            <a:miter lim="800000"/>
            <a:tailEnd type="arrow"/>
          </a:ln>
          <a:effectLst/>
        </p:spPr>
      </p:cxnSp>
      <p:cxnSp>
        <p:nvCxnSpPr>
          <p:cNvPr id="21" name="Straight Arrow Connector 20">
            <a:extLst>
              <a:ext uri="{FF2B5EF4-FFF2-40B4-BE49-F238E27FC236}">
                <a16:creationId xmlns:a16="http://schemas.microsoft.com/office/drawing/2014/main" id="{AFF2A25A-9054-43AA-9DA9-403BABB33B13}"/>
              </a:ext>
            </a:extLst>
          </p:cNvPr>
          <p:cNvCxnSpPr>
            <a:cxnSpLocks/>
            <a:stCxn id="15" idx="3"/>
            <a:endCxn id="19" idx="2"/>
          </p:cNvCxnSpPr>
          <p:nvPr/>
        </p:nvCxnSpPr>
        <p:spPr>
          <a:xfrm>
            <a:off x="4473448" y="4114800"/>
            <a:ext cx="1168908" cy="440540"/>
          </a:xfrm>
          <a:prstGeom prst="straightConnector1">
            <a:avLst/>
          </a:prstGeom>
          <a:noFill/>
          <a:ln w="28575" cap="flat" cmpd="sng" algn="ctr">
            <a:solidFill>
              <a:schemeClr val="accent2"/>
            </a:solidFill>
            <a:prstDash val="solid"/>
            <a:miter lim="800000"/>
            <a:tailEnd type="arrow"/>
          </a:ln>
          <a:effectLst/>
        </p:spPr>
      </p:cxnSp>
      <p:sp>
        <p:nvSpPr>
          <p:cNvPr id="22" name="Round Diagonal Corner Rectangle 15">
            <a:extLst>
              <a:ext uri="{FF2B5EF4-FFF2-40B4-BE49-F238E27FC236}">
                <a16:creationId xmlns:a16="http://schemas.microsoft.com/office/drawing/2014/main" id="{FC500DED-8C28-4BF5-B41C-57E06697074D}"/>
              </a:ext>
            </a:extLst>
          </p:cNvPr>
          <p:cNvSpPr/>
          <p:nvPr/>
        </p:nvSpPr>
        <p:spPr>
          <a:xfrm>
            <a:off x="5642355" y="5224655"/>
            <a:ext cx="4495800" cy="1066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2000" kern="0" dirty="0">
                <a:solidFill>
                  <a:prstClr val="black"/>
                </a:solidFill>
                <a:latin typeface="Times New Roman" pitchFamily="18" charset="0"/>
                <a:cs typeface="Times New Roman" pitchFamily="18" charset="0"/>
              </a:rPr>
              <a:t>S</a:t>
            </a:r>
            <a:r>
              <a:rPr kumimoji="0" lang="vi-VN"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ức </a:t>
            </a:r>
            <a:r>
              <a:rPr kumimoji="0" lang="vi-VN"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lao động </a:t>
            </a:r>
            <a:r>
              <a:rPr kumimoji="0" lang="en-US" sz="2000" b="0" i="0" u="none" strike="noStrike" kern="0" cap="none" spc="0" normalizeH="0" baseline="0" noProof="0" dirty="0" err="1">
                <a:ln>
                  <a:noFill/>
                </a:ln>
                <a:solidFill>
                  <a:prstClr val="black"/>
                </a:solidFill>
                <a:effectLst/>
                <a:uLnTx/>
                <a:uFillTx/>
                <a:latin typeface="Times New Roman" pitchFamily="18" charset="0"/>
                <a:ea typeface="+mn-ea"/>
                <a:cs typeface="Times New Roman" pitchFamily="18" charset="0"/>
              </a:rPr>
              <a:t>kết</a:t>
            </a: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 </a:t>
            </a:r>
            <a:r>
              <a:rPr kumimoji="0" lang="en-US" sz="2000" b="0" i="0" u="none" strike="noStrike" kern="0" cap="none" spc="0" normalizeH="0" baseline="0" noProof="0" dirty="0" err="1">
                <a:ln>
                  <a:noFill/>
                </a:ln>
                <a:solidFill>
                  <a:prstClr val="black"/>
                </a:solidFill>
                <a:effectLst/>
                <a:uLnTx/>
                <a:uFillTx/>
                <a:latin typeface="Times New Roman" pitchFamily="18" charset="0"/>
                <a:ea typeface="+mn-ea"/>
                <a:cs typeface="Times New Roman" pitchFamily="18" charset="0"/>
              </a:rPr>
              <a:t>hợp</a:t>
            </a:r>
            <a:r>
              <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 </a:t>
            </a:r>
            <a:r>
              <a:rPr kumimoji="0" lang="vi-VN"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cùng với phương pháp tiên tiến, hiện </a:t>
            </a:r>
            <a:r>
              <a:rPr kumimoji="0" lang="vi-VN"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đại tạo</a:t>
            </a: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 </a:t>
            </a:r>
            <a:r>
              <a:rPr kumimoji="0" lang="vi-VN"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ra </a:t>
            </a:r>
            <a:r>
              <a:rPr kumimoji="0" lang="vi-VN"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rPr>
              <a:t>năng suất lao động xã hội cao. </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23" name="Straight Arrow Connector 22">
            <a:extLst>
              <a:ext uri="{FF2B5EF4-FFF2-40B4-BE49-F238E27FC236}">
                <a16:creationId xmlns:a16="http://schemas.microsoft.com/office/drawing/2014/main" id="{59143259-0634-4736-B3D3-C483EBB17572}"/>
              </a:ext>
            </a:extLst>
          </p:cNvPr>
          <p:cNvCxnSpPr>
            <a:cxnSpLocks/>
            <a:stCxn id="15" idx="3"/>
            <a:endCxn id="22" idx="2"/>
          </p:cNvCxnSpPr>
          <p:nvPr/>
        </p:nvCxnSpPr>
        <p:spPr>
          <a:xfrm>
            <a:off x="4473448" y="4114800"/>
            <a:ext cx="1168907" cy="1643255"/>
          </a:xfrm>
          <a:prstGeom prst="straightConnector1">
            <a:avLst/>
          </a:prstGeom>
          <a:noFill/>
          <a:ln w="28575" cap="flat" cmpd="sng" algn="ctr">
            <a:solidFill>
              <a:schemeClr val="accent2"/>
            </a:solidFill>
            <a:prstDash val="solid"/>
            <a:miter lim="800000"/>
            <a:tailEnd type="arrow"/>
          </a:ln>
          <a:effectLst/>
        </p:spPr>
      </p:cxnSp>
    </p:spTree>
    <p:extLst>
      <p:ext uri="{BB962C8B-B14F-4D97-AF65-F5344CB8AC3E}">
        <p14:creationId xmlns:p14="http://schemas.microsoft.com/office/powerpoint/2010/main" val="30691559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ox(in)">
                                      <p:cBhvr>
                                        <p:cTn id="7" dur="1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left)">
                                      <p:cBhvr>
                                        <p:cTn id="21" dur="500"/>
                                        <p:tgtEl>
                                          <p:spTgt spid="20"/>
                                        </p:tgtEl>
                                      </p:cBhvr>
                                    </p:animEffect>
                                  </p:childTnLst>
                                </p:cTn>
                              </p:par>
                            </p:childTnLst>
                          </p:cTn>
                        </p:par>
                        <p:par>
                          <p:cTn id="22" fill="hold">
                            <p:stCondLst>
                              <p:cond delay="500"/>
                            </p:stCondLst>
                            <p:childTnLst>
                              <p:par>
                                <p:cTn id="23" presetID="22" presetClass="entr" presetSubtype="8"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left)">
                                      <p:cBhvr>
                                        <p:cTn id="25" dur="500"/>
                                        <p:tgtEl>
                                          <p:spTgt spid="18"/>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wipe(left)">
                                      <p:cBhvr>
                                        <p:cTn id="30" dur="500"/>
                                        <p:tgtEl>
                                          <p:spTgt spid="21"/>
                                        </p:tgtEl>
                                      </p:cBhvr>
                                    </p:animEffect>
                                  </p:childTnLst>
                                </p:cTn>
                              </p:par>
                            </p:childTnLst>
                          </p:cTn>
                        </p:par>
                        <p:par>
                          <p:cTn id="31" fill="hold">
                            <p:stCondLst>
                              <p:cond delay="500"/>
                            </p:stCondLst>
                            <p:childTnLst>
                              <p:par>
                                <p:cTn id="32" presetID="22" presetClass="entr" presetSubtype="8" fill="hold" grpId="0" nodeType="after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wipe(left)">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wipe(left)">
                                      <p:cBhvr>
                                        <p:cTn id="39" dur="500"/>
                                        <p:tgtEl>
                                          <p:spTgt spid="23"/>
                                        </p:tgtEl>
                                      </p:cBhvr>
                                    </p:animEffect>
                                  </p:childTnLst>
                                </p:cTn>
                              </p:par>
                            </p:childTnLst>
                          </p:cTn>
                        </p:par>
                        <p:par>
                          <p:cTn id="40" fill="hold">
                            <p:stCondLst>
                              <p:cond delay="500"/>
                            </p:stCondLst>
                            <p:childTnLst>
                              <p:par>
                                <p:cTn id="41" presetID="22" presetClass="entr" presetSubtype="8" fill="hold" grpId="0" nodeType="after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left)">
                                      <p:cBhvr>
                                        <p:cTn id="4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18" grpId="0" animBg="1"/>
      <p:bldP spid="19" grpId="0" animBg="1"/>
      <p:bldP spid="2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 QUAN ĐIỂM CỦA ĐẢNG VỀ CÔNG NGHIỆP HÓA, HIỆN ĐẠI HÓA (từ đại hội vi đến đại hội xii)</a:t>
            </a:r>
          </a:p>
        </p:txBody>
      </p:sp>
      <p:sp>
        <p:nvSpPr>
          <p:cNvPr id="15" name="Rounded Rectangle 4">
            <a:extLst>
              <a:ext uri="{FF2B5EF4-FFF2-40B4-BE49-F238E27FC236}">
                <a16:creationId xmlns:a16="http://schemas.microsoft.com/office/drawing/2014/main" id="{C5BAC0B6-4BDE-4720-9824-3934CFCBAC7E}"/>
              </a:ext>
            </a:extLst>
          </p:cNvPr>
          <p:cNvSpPr/>
          <p:nvPr/>
        </p:nvSpPr>
        <p:spPr>
          <a:xfrm>
            <a:off x="581192" y="3954604"/>
            <a:ext cx="1860256" cy="830755"/>
          </a:xfrm>
          <a:prstGeom prst="round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a:ln>
                  <a:noFill/>
                </a:ln>
                <a:solidFill>
                  <a:prstClr val="black"/>
                </a:solidFill>
                <a:effectLst/>
                <a:uLnTx/>
                <a:uFillTx/>
                <a:latin typeface="Times New Roman" panose="02020603050405020304" pitchFamily="18" charset="0"/>
                <a:ea typeface="+mn-ea"/>
                <a:cs typeface="Times New Roman" panose="02020603050405020304" pitchFamily="18" charset="0"/>
              </a:rPr>
              <a:t>Tiêu chí</a:t>
            </a:r>
            <a:endParaRPr kumimoji="0" lang="en-US" sz="2400" b="1" i="0" u="none" strike="noStrike" kern="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cxnSp>
        <p:nvCxnSpPr>
          <p:cNvPr id="16" name="Straight Arrow Connector 15">
            <a:extLst>
              <a:ext uri="{FF2B5EF4-FFF2-40B4-BE49-F238E27FC236}">
                <a16:creationId xmlns:a16="http://schemas.microsoft.com/office/drawing/2014/main" id="{9AE35801-29CB-49BE-956D-DC2BAEAABA8C}"/>
              </a:ext>
            </a:extLst>
          </p:cNvPr>
          <p:cNvCxnSpPr>
            <a:cxnSpLocks/>
            <a:stCxn id="15" idx="3"/>
            <a:endCxn id="17" idx="2"/>
          </p:cNvCxnSpPr>
          <p:nvPr/>
        </p:nvCxnSpPr>
        <p:spPr>
          <a:xfrm flipV="1">
            <a:off x="2441448" y="3018590"/>
            <a:ext cx="1121115" cy="1351392"/>
          </a:xfrm>
          <a:prstGeom prst="straightConnector1">
            <a:avLst/>
          </a:prstGeom>
          <a:noFill/>
          <a:ln w="28575" cap="flat" cmpd="sng" algn="ctr">
            <a:solidFill>
              <a:schemeClr val="accent2"/>
            </a:solidFill>
            <a:prstDash val="solid"/>
            <a:miter lim="800000"/>
            <a:tailEnd type="arrow"/>
          </a:ln>
          <a:effectLst/>
        </p:spPr>
      </p:cxnSp>
      <p:sp>
        <p:nvSpPr>
          <p:cNvPr id="17" name="Round Diagonal Corner Rectangle 7">
            <a:extLst>
              <a:ext uri="{FF2B5EF4-FFF2-40B4-BE49-F238E27FC236}">
                <a16:creationId xmlns:a16="http://schemas.microsoft.com/office/drawing/2014/main" id="{7CEE1B36-EAA3-437F-926F-DDF9153564E4}"/>
              </a:ext>
            </a:extLst>
          </p:cNvPr>
          <p:cNvSpPr/>
          <p:nvPr/>
        </p:nvSpPr>
        <p:spPr>
          <a:xfrm>
            <a:off x="3562563" y="2675690"/>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của nền kinh tế</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8" name="Round Diagonal Corner Rectangle 9">
            <a:extLst>
              <a:ext uri="{FF2B5EF4-FFF2-40B4-BE49-F238E27FC236}">
                <a16:creationId xmlns:a16="http://schemas.microsoft.com/office/drawing/2014/main" id="{43442CE4-FFCC-4815-B637-35C83423853D}"/>
              </a:ext>
            </a:extLst>
          </p:cNvPr>
          <p:cNvSpPr/>
          <p:nvPr/>
        </p:nvSpPr>
        <p:spPr>
          <a:xfrm>
            <a:off x="3609368" y="4027082"/>
            <a:ext cx="3343441"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về mặt xã hội</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9" name="Round Diagonal Corner Rectangle 10">
            <a:extLst>
              <a:ext uri="{FF2B5EF4-FFF2-40B4-BE49-F238E27FC236}">
                <a16:creationId xmlns:a16="http://schemas.microsoft.com/office/drawing/2014/main" id="{77C0DC6C-637B-456D-8DA2-3B4CCA420FA6}"/>
              </a:ext>
            </a:extLst>
          </p:cNvPr>
          <p:cNvSpPr/>
          <p:nvPr/>
        </p:nvSpPr>
        <p:spPr>
          <a:xfrm>
            <a:off x="3593767" y="5309720"/>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về môi trường</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20" name="Straight Arrow Connector 19">
            <a:extLst>
              <a:ext uri="{FF2B5EF4-FFF2-40B4-BE49-F238E27FC236}">
                <a16:creationId xmlns:a16="http://schemas.microsoft.com/office/drawing/2014/main" id="{B721C401-4888-4AF3-9EB4-B5BD99E9DE2D}"/>
              </a:ext>
            </a:extLst>
          </p:cNvPr>
          <p:cNvCxnSpPr>
            <a:cxnSpLocks/>
            <a:stCxn id="15" idx="3"/>
            <a:endCxn id="18" idx="2"/>
          </p:cNvCxnSpPr>
          <p:nvPr/>
        </p:nvCxnSpPr>
        <p:spPr>
          <a:xfrm>
            <a:off x="2441448" y="4369982"/>
            <a:ext cx="1167920" cy="0"/>
          </a:xfrm>
          <a:prstGeom prst="straightConnector1">
            <a:avLst/>
          </a:prstGeom>
          <a:noFill/>
          <a:ln w="28575" cap="flat" cmpd="sng" algn="ctr">
            <a:solidFill>
              <a:schemeClr val="accent2"/>
            </a:solidFill>
            <a:prstDash val="solid"/>
            <a:miter lim="800000"/>
            <a:tailEnd type="arrow"/>
          </a:ln>
          <a:effectLst/>
        </p:spPr>
      </p:cxnSp>
      <p:cxnSp>
        <p:nvCxnSpPr>
          <p:cNvPr id="21" name="Straight Arrow Connector 20">
            <a:extLst>
              <a:ext uri="{FF2B5EF4-FFF2-40B4-BE49-F238E27FC236}">
                <a16:creationId xmlns:a16="http://schemas.microsoft.com/office/drawing/2014/main" id="{AFF2A25A-9054-43AA-9DA9-403BABB33B13}"/>
              </a:ext>
            </a:extLst>
          </p:cNvPr>
          <p:cNvCxnSpPr>
            <a:cxnSpLocks/>
            <a:stCxn id="15" idx="3"/>
            <a:endCxn id="19" idx="2"/>
          </p:cNvCxnSpPr>
          <p:nvPr/>
        </p:nvCxnSpPr>
        <p:spPr>
          <a:xfrm>
            <a:off x="2441448" y="4369982"/>
            <a:ext cx="1152319" cy="1282638"/>
          </a:xfrm>
          <a:prstGeom prst="straightConnector1">
            <a:avLst/>
          </a:prstGeom>
          <a:noFill/>
          <a:ln w="28575" cap="flat" cmpd="sng" algn="ctr">
            <a:solidFill>
              <a:schemeClr val="accent2"/>
            </a:solidFill>
            <a:prstDash val="solid"/>
            <a:miter lim="800000"/>
            <a:tailEnd type="arrow"/>
          </a:ln>
          <a:effectLst/>
        </p:spPr>
      </p:cxnSp>
      <p:pic>
        <p:nvPicPr>
          <p:cNvPr id="66" name="Picture 8" descr="GDP bình quân đầu người của Việt Nam lên 2.540 USD">
            <a:extLst>
              <a:ext uri="{FF2B5EF4-FFF2-40B4-BE49-F238E27FC236}">
                <a16:creationId xmlns:a16="http://schemas.microsoft.com/office/drawing/2014/main" id="{D497F0AE-F4D2-4DC9-AF6E-E7DCD5401000}"/>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7015217" y="2675690"/>
            <a:ext cx="4626794" cy="3319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2197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ox(in)">
                                      <p:cBhvr>
                                        <p:cTn id="7" dur="1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left)">
                                      <p:cBhvr>
                                        <p:cTn id="21" dur="500"/>
                                        <p:tgtEl>
                                          <p:spTgt spid="20"/>
                                        </p:tgtEl>
                                      </p:cBhvr>
                                    </p:animEffect>
                                  </p:childTnLst>
                                </p:cTn>
                              </p:par>
                            </p:childTnLst>
                          </p:cTn>
                        </p:par>
                        <p:par>
                          <p:cTn id="22" fill="hold">
                            <p:stCondLst>
                              <p:cond delay="500"/>
                            </p:stCondLst>
                            <p:childTnLst>
                              <p:par>
                                <p:cTn id="23" presetID="22" presetClass="entr" presetSubtype="8"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left)">
                                      <p:cBhvr>
                                        <p:cTn id="25" dur="500"/>
                                        <p:tgtEl>
                                          <p:spTgt spid="18"/>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wipe(left)">
                                      <p:cBhvr>
                                        <p:cTn id="30" dur="500"/>
                                        <p:tgtEl>
                                          <p:spTgt spid="21"/>
                                        </p:tgtEl>
                                      </p:cBhvr>
                                    </p:animEffect>
                                  </p:childTnLst>
                                </p:cTn>
                              </p:par>
                            </p:childTnLst>
                          </p:cTn>
                        </p:par>
                        <p:par>
                          <p:cTn id="31" fill="hold">
                            <p:stCondLst>
                              <p:cond delay="500"/>
                            </p:stCondLst>
                            <p:childTnLst>
                              <p:par>
                                <p:cTn id="32" presetID="22" presetClass="entr" presetSubtype="8" fill="hold" grpId="0" nodeType="after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wipe(left)">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21" presetClass="entr" presetSubtype="4" fill="hold" nodeType="clickEffect">
                                  <p:stCondLst>
                                    <p:cond delay="0"/>
                                  </p:stCondLst>
                                  <p:childTnLst>
                                    <p:set>
                                      <p:cBhvr>
                                        <p:cTn id="38" dur="1" fill="hold">
                                          <p:stCondLst>
                                            <p:cond delay="0"/>
                                          </p:stCondLst>
                                        </p:cTn>
                                        <p:tgtEl>
                                          <p:spTgt spid="66"/>
                                        </p:tgtEl>
                                        <p:attrNameLst>
                                          <p:attrName>style.visibility</p:attrName>
                                        </p:attrNameLst>
                                      </p:cBhvr>
                                      <p:to>
                                        <p:strVal val="visible"/>
                                      </p:to>
                                    </p:set>
                                    <p:animEffect transition="in" filter="wheel(4)">
                                      <p:cBhvr>
                                        <p:cTn id="39" dur="10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18" grpId="0" animBg="1"/>
      <p:bldP spid="1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Danh sách thành viên</a:t>
            </a:r>
          </a:p>
        </p:txBody>
      </p:sp>
      <p:sp>
        <p:nvSpPr>
          <p:cNvPr id="3" name="Content Placeholder 2">
            <a:extLst>
              <a:ext uri="{FF2B5EF4-FFF2-40B4-BE49-F238E27FC236}">
                <a16:creationId xmlns:a16="http://schemas.microsoft.com/office/drawing/2014/main" id="{0429D9E2-FB1D-459F-8291-41776271027A}"/>
              </a:ext>
            </a:extLst>
          </p:cNvPr>
          <p:cNvSpPr>
            <a:spLocks noGrp="1"/>
          </p:cNvSpPr>
          <p:nvPr>
            <p:ph idx="1"/>
          </p:nvPr>
        </p:nvSpPr>
        <p:spPr>
          <a:xfrm>
            <a:off x="6096000" y="2414890"/>
            <a:ext cx="4800599" cy="3318936"/>
          </a:xfrm>
        </p:spPr>
        <p:txBody>
          <a:bodyPr>
            <a:normAutofit/>
          </a:bodyPr>
          <a:lstStyle/>
          <a:p>
            <a:r>
              <a:rPr lang="vi-VN" sz="2000">
                <a:latin typeface="Times New Roman" panose="02020603050405020304" pitchFamily="18" charset="0"/>
                <a:cs typeface="Times New Roman" panose="02020603050405020304" pitchFamily="18" charset="0"/>
              </a:rPr>
              <a:t>19120588	Phạm Duy Minh</a:t>
            </a:r>
          </a:p>
          <a:p>
            <a:r>
              <a:rPr lang="vi-VN" sz="2000">
                <a:latin typeface="Times New Roman" panose="02020603050405020304" pitchFamily="18" charset="0"/>
                <a:cs typeface="Times New Roman" panose="02020603050405020304" pitchFamily="18" charset="0"/>
              </a:rPr>
              <a:t>20110267	Nông Thị Nhung</a:t>
            </a:r>
          </a:p>
          <a:p>
            <a:r>
              <a:rPr lang="vi-VN" sz="2000">
                <a:latin typeface="Times New Roman" panose="02020603050405020304" pitchFamily="18" charset="0"/>
                <a:cs typeface="Times New Roman" panose="02020603050405020304" pitchFamily="18" charset="0"/>
              </a:rPr>
              <a:t>20110325	Nguyễn Trương Khánh Tiền</a:t>
            </a:r>
          </a:p>
          <a:p>
            <a:r>
              <a:rPr lang="vi-VN" sz="2000">
                <a:latin typeface="Times New Roman" panose="02020603050405020304" pitchFamily="18" charset="0"/>
                <a:cs typeface="Times New Roman" panose="02020603050405020304" pitchFamily="18" charset="0"/>
              </a:rPr>
              <a:t>20110347	Lê Anh Tú</a:t>
            </a:r>
          </a:p>
          <a:p>
            <a:r>
              <a:rPr lang="vi-VN" sz="2000">
                <a:latin typeface="Times New Roman" panose="02020603050405020304" pitchFamily="18" charset="0"/>
                <a:cs typeface="Times New Roman" panose="02020603050405020304" pitchFamily="18" charset="0"/>
              </a:rPr>
              <a:t>20110365	Nguyễn Kim Ý</a:t>
            </a:r>
          </a:p>
          <a:p>
            <a:r>
              <a:rPr lang="vi-VN" sz="2000">
                <a:latin typeface="Times New Roman" panose="02020603050405020304" pitchFamily="18" charset="0"/>
                <a:cs typeface="Times New Roman" panose="02020603050405020304" pitchFamily="18" charset="0"/>
              </a:rPr>
              <a:t>20120306	Lương Hữu Khánh</a:t>
            </a:r>
          </a:p>
          <a:p>
            <a:r>
              <a:rPr lang="vi-VN" sz="2000">
                <a:latin typeface="Times New Roman" panose="02020603050405020304" pitchFamily="18" charset="0"/>
                <a:cs typeface="Times New Roman" panose="02020603050405020304" pitchFamily="18" charset="0"/>
              </a:rPr>
              <a:t>20120487	Nguyễn Lâm Hùng</a:t>
            </a:r>
            <a:endParaRPr lang="en-US" sz="200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1295401" y="2556932"/>
            <a:ext cx="4800599" cy="3959278"/>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vi-VN" sz="2000">
                <a:latin typeface="Times New Roman" panose="02020603050405020304" pitchFamily="18" charset="0"/>
                <a:cs typeface="Times New Roman" panose="02020603050405020304" pitchFamily="18" charset="0"/>
              </a:rPr>
              <a:t>19120179	Võ Trương Trung Chánh</a:t>
            </a:r>
          </a:p>
          <a:p>
            <a:r>
              <a:rPr lang="vi-VN" sz="2000">
                <a:latin typeface="Times New Roman" panose="02020603050405020304" pitchFamily="18" charset="0"/>
                <a:cs typeface="Times New Roman" panose="02020603050405020304" pitchFamily="18" charset="0"/>
              </a:rPr>
              <a:t>19120189	Lê Tiến Đạt</a:t>
            </a:r>
          </a:p>
          <a:p>
            <a:r>
              <a:rPr lang="vi-VN" sz="2000">
                <a:latin typeface="Times New Roman" panose="02020603050405020304" pitchFamily="18" charset="0"/>
                <a:cs typeface="Times New Roman" panose="02020603050405020304" pitchFamily="18" charset="0"/>
              </a:rPr>
              <a:t>19120290	Dương Văn Minh</a:t>
            </a:r>
          </a:p>
          <a:p>
            <a:r>
              <a:rPr lang="vi-VN" sz="2000">
                <a:latin typeface="Times New Roman" panose="02020603050405020304" pitchFamily="18" charset="0"/>
                <a:cs typeface="Times New Roman" panose="02020603050405020304" pitchFamily="18" charset="0"/>
              </a:rPr>
              <a:t>19120321	Lê Thị Ngọc Như</a:t>
            </a:r>
          </a:p>
          <a:p>
            <a:r>
              <a:rPr lang="vi-VN" sz="2000">
                <a:latin typeface="Times New Roman" panose="02020603050405020304" pitchFamily="18" charset="0"/>
                <a:cs typeface="Times New Roman" panose="02020603050405020304" pitchFamily="18" charset="0"/>
              </a:rPr>
              <a:t>19120347	Trần Ngọc Sang</a:t>
            </a:r>
          </a:p>
          <a:p>
            <a:r>
              <a:rPr lang="vi-VN" sz="2000">
                <a:latin typeface="Times New Roman" panose="02020603050405020304" pitchFamily="18" charset="0"/>
                <a:cs typeface="Times New Roman" panose="02020603050405020304" pitchFamily="18" charset="0"/>
              </a:rPr>
              <a:t>19120368	Đỗ Xuân Thanh</a:t>
            </a:r>
          </a:p>
          <a:p>
            <a:r>
              <a:rPr lang="vi-VN" sz="2000">
                <a:latin typeface="Times New Roman" panose="02020603050405020304" pitchFamily="18" charset="0"/>
                <a:cs typeface="Times New Roman" panose="02020603050405020304" pitchFamily="18" charset="0"/>
              </a:rPr>
              <a:t>19120383	Huỳnh Tấn Thọ</a:t>
            </a:r>
          </a:p>
          <a:p>
            <a:r>
              <a:rPr lang="vi-VN" sz="2000">
                <a:latin typeface="Times New Roman" panose="02020603050405020304" pitchFamily="18" charset="0"/>
                <a:cs typeface="Times New Roman" panose="02020603050405020304" pitchFamily="18" charset="0"/>
              </a:rPr>
              <a:t>19120426	Phan Đặng Diễm Uyên</a:t>
            </a:r>
          </a:p>
          <a:p>
            <a:endParaRPr lang="en-US" sz="2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85417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1000"/>
                                        <p:tgtEl>
                                          <p:spTgt spid="5"/>
                                        </p:tgtEl>
                                      </p:cBhvr>
                                    </p:animEffect>
                                  </p:childTnLst>
                                </p:cTn>
                              </p:par>
                            </p:childTnLst>
                          </p:cTn>
                        </p:par>
                        <p:par>
                          <p:cTn id="12" fill="hold">
                            <p:stCondLst>
                              <p:cond delay="1500"/>
                            </p:stCondLst>
                            <p:childTnLst>
                              <p:par>
                                <p:cTn id="13" presetID="22" presetClass="entr" presetSubtype="1"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up)">
                                      <p:cBhvr>
                                        <p:cTn id="1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 QUAN ĐIỂM CỦA ĐẢNG VỀ CÔNG NGHIỆP HÓA, HIỆN ĐẠI HÓA (từ đại hội vi đến đại hội xii)</a:t>
            </a:r>
          </a:p>
        </p:txBody>
      </p:sp>
      <p:sp>
        <p:nvSpPr>
          <p:cNvPr id="15" name="Rounded Rectangle 4">
            <a:extLst>
              <a:ext uri="{FF2B5EF4-FFF2-40B4-BE49-F238E27FC236}">
                <a16:creationId xmlns:a16="http://schemas.microsoft.com/office/drawing/2014/main" id="{C5BAC0B6-4BDE-4720-9824-3934CFCBAC7E}"/>
              </a:ext>
            </a:extLst>
          </p:cNvPr>
          <p:cNvSpPr/>
          <p:nvPr/>
        </p:nvSpPr>
        <p:spPr>
          <a:xfrm>
            <a:off x="581192" y="3954604"/>
            <a:ext cx="1860256" cy="830755"/>
          </a:xfrm>
          <a:prstGeom prst="round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a:ln>
                  <a:noFill/>
                </a:ln>
                <a:solidFill>
                  <a:prstClr val="black"/>
                </a:solidFill>
                <a:effectLst/>
                <a:uLnTx/>
                <a:uFillTx/>
                <a:latin typeface="Times New Roman" panose="02020603050405020304" pitchFamily="18" charset="0"/>
                <a:ea typeface="+mn-ea"/>
                <a:cs typeface="Times New Roman" panose="02020603050405020304" pitchFamily="18" charset="0"/>
              </a:rPr>
              <a:t>Tiêu chí</a:t>
            </a:r>
            <a:endParaRPr kumimoji="0" lang="en-US" sz="2400" b="1" i="0" u="none" strike="noStrike" kern="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cxnSp>
        <p:nvCxnSpPr>
          <p:cNvPr id="16" name="Straight Arrow Connector 15">
            <a:extLst>
              <a:ext uri="{FF2B5EF4-FFF2-40B4-BE49-F238E27FC236}">
                <a16:creationId xmlns:a16="http://schemas.microsoft.com/office/drawing/2014/main" id="{9AE35801-29CB-49BE-956D-DC2BAEAABA8C}"/>
              </a:ext>
            </a:extLst>
          </p:cNvPr>
          <p:cNvCxnSpPr>
            <a:cxnSpLocks/>
            <a:stCxn id="15" idx="3"/>
            <a:endCxn id="17" idx="2"/>
          </p:cNvCxnSpPr>
          <p:nvPr/>
        </p:nvCxnSpPr>
        <p:spPr>
          <a:xfrm flipV="1">
            <a:off x="2441448" y="3018590"/>
            <a:ext cx="1121115" cy="1351392"/>
          </a:xfrm>
          <a:prstGeom prst="straightConnector1">
            <a:avLst/>
          </a:prstGeom>
          <a:noFill/>
          <a:ln w="28575" cap="flat" cmpd="sng" algn="ctr">
            <a:solidFill>
              <a:schemeClr val="accent2"/>
            </a:solidFill>
            <a:prstDash val="solid"/>
            <a:miter lim="800000"/>
            <a:tailEnd type="arrow"/>
          </a:ln>
          <a:effectLst/>
        </p:spPr>
      </p:cxnSp>
      <p:sp>
        <p:nvSpPr>
          <p:cNvPr id="17" name="Round Diagonal Corner Rectangle 7">
            <a:extLst>
              <a:ext uri="{FF2B5EF4-FFF2-40B4-BE49-F238E27FC236}">
                <a16:creationId xmlns:a16="http://schemas.microsoft.com/office/drawing/2014/main" id="{7CEE1B36-EAA3-437F-926F-DDF9153564E4}"/>
              </a:ext>
            </a:extLst>
          </p:cNvPr>
          <p:cNvSpPr/>
          <p:nvPr/>
        </p:nvSpPr>
        <p:spPr>
          <a:xfrm>
            <a:off x="3562563" y="2675690"/>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của nền kinh tế</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8" name="Round Diagonal Corner Rectangle 9">
            <a:extLst>
              <a:ext uri="{FF2B5EF4-FFF2-40B4-BE49-F238E27FC236}">
                <a16:creationId xmlns:a16="http://schemas.microsoft.com/office/drawing/2014/main" id="{43442CE4-FFCC-4815-B637-35C83423853D}"/>
              </a:ext>
            </a:extLst>
          </p:cNvPr>
          <p:cNvSpPr/>
          <p:nvPr/>
        </p:nvSpPr>
        <p:spPr>
          <a:xfrm>
            <a:off x="3609368" y="4027082"/>
            <a:ext cx="3343441"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về mặt xã hội</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9" name="Round Diagonal Corner Rectangle 10">
            <a:extLst>
              <a:ext uri="{FF2B5EF4-FFF2-40B4-BE49-F238E27FC236}">
                <a16:creationId xmlns:a16="http://schemas.microsoft.com/office/drawing/2014/main" id="{77C0DC6C-637B-456D-8DA2-3B4CCA420FA6}"/>
              </a:ext>
            </a:extLst>
          </p:cNvPr>
          <p:cNvSpPr/>
          <p:nvPr/>
        </p:nvSpPr>
        <p:spPr>
          <a:xfrm>
            <a:off x="3593767" y="5309720"/>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về môi trường</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20" name="Straight Arrow Connector 19">
            <a:extLst>
              <a:ext uri="{FF2B5EF4-FFF2-40B4-BE49-F238E27FC236}">
                <a16:creationId xmlns:a16="http://schemas.microsoft.com/office/drawing/2014/main" id="{B721C401-4888-4AF3-9EB4-B5BD99E9DE2D}"/>
              </a:ext>
            </a:extLst>
          </p:cNvPr>
          <p:cNvCxnSpPr>
            <a:cxnSpLocks/>
            <a:stCxn id="15" idx="3"/>
            <a:endCxn id="18" idx="2"/>
          </p:cNvCxnSpPr>
          <p:nvPr/>
        </p:nvCxnSpPr>
        <p:spPr>
          <a:xfrm>
            <a:off x="2441448" y="4369982"/>
            <a:ext cx="1167920" cy="0"/>
          </a:xfrm>
          <a:prstGeom prst="straightConnector1">
            <a:avLst/>
          </a:prstGeom>
          <a:noFill/>
          <a:ln w="28575" cap="flat" cmpd="sng" algn="ctr">
            <a:solidFill>
              <a:schemeClr val="accent2"/>
            </a:solidFill>
            <a:prstDash val="solid"/>
            <a:miter lim="800000"/>
            <a:tailEnd type="arrow"/>
          </a:ln>
          <a:effectLst/>
        </p:spPr>
      </p:cxnSp>
      <p:cxnSp>
        <p:nvCxnSpPr>
          <p:cNvPr id="21" name="Straight Arrow Connector 20">
            <a:extLst>
              <a:ext uri="{FF2B5EF4-FFF2-40B4-BE49-F238E27FC236}">
                <a16:creationId xmlns:a16="http://schemas.microsoft.com/office/drawing/2014/main" id="{AFF2A25A-9054-43AA-9DA9-403BABB33B13}"/>
              </a:ext>
            </a:extLst>
          </p:cNvPr>
          <p:cNvCxnSpPr>
            <a:cxnSpLocks/>
            <a:stCxn id="15" idx="3"/>
            <a:endCxn id="19" idx="2"/>
          </p:cNvCxnSpPr>
          <p:nvPr/>
        </p:nvCxnSpPr>
        <p:spPr>
          <a:xfrm>
            <a:off x="2441448" y="4369982"/>
            <a:ext cx="1152319" cy="1282638"/>
          </a:xfrm>
          <a:prstGeom prst="straightConnector1">
            <a:avLst/>
          </a:prstGeom>
          <a:noFill/>
          <a:ln w="28575" cap="flat" cmpd="sng" algn="ctr">
            <a:solidFill>
              <a:schemeClr val="accent2"/>
            </a:solidFill>
            <a:prstDash val="solid"/>
            <a:miter lim="800000"/>
            <a:tailEnd type="arrow"/>
          </a:ln>
          <a:effectLst/>
        </p:spPr>
      </p:cxnSp>
      <p:pic>
        <p:nvPicPr>
          <p:cNvPr id="65" name="Picture 6" descr="Infographics: Lần đầu tiên Việt Nam vào nhóm nước có Chỉ số phát triển con  người cao | Thời Báo Tài Chính">
            <a:extLst>
              <a:ext uri="{FF2B5EF4-FFF2-40B4-BE49-F238E27FC236}">
                <a16:creationId xmlns:a16="http://schemas.microsoft.com/office/drawing/2014/main" id="{6C6115CD-63E8-475C-A1A7-26E71207575E}"/>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219651" y="2123440"/>
            <a:ext cx="4391156" cy="4622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2707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4"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heel(4)">
                                      <p:cBhvr>
                                        <p:cTn id="7" dur="10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 QUAN ĐIỂM CỦA ĐẢNG VỀ CÔNG NGHIỆP HÓA, HIỆN ĐẠI HÓA (từ đại hội vi đến đại hội xii)</a:t>
            </a:r>
          </a:p>
        </p:txBody>
      </p:sp>
      <p:sp>
        <p:nvSpPr>
          <p:cNvPr id="15" name="Rounded Rectangle 4">
            <a:extLst>
              <a:ext uri="{FF2B5EF4-FFF2-40B4-BE49-F238E27FC236}">
                <a16:creationId xmlns:a16="http://schemas.microsoft.com/office/drawing/2014/main" id="{C5BAC0B6-4BDE-4720-9824-3934CFCBAC7E}"/>
              </a:ext>
            </a:extLst>
          </p:cNvPr>
          <p:cNvSpPr/>
          <p:nvPr/>
        </p:nvSpPr>
        <p:spPr>
          <a:xfrm>
            <a:off x="581192" y="3954604"/>
            <a:ext cx="1860256" cy="830755"/>
          </a:xfrm>
          <a:prstGeom prst="round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a:ln>
                  <a:noFill/>
                </a:ln>
                <a:solidFill>
                  <a:prstClr val="black"/>
                </a:solidFill>
                <a:effectLst/>
                <a:uLnTx/>
                <a:uFillTx/>
                <a:latin typeface="Times New Roman" panose="02020603050405020304" pitchFamily="18" charset="0"/>
                <a:ea typeface="+mn-ea"/>
                <a:cs typeface="Times New Roman" panose="02020603050405020304" pitchFamily="18" charset="0"/>
              </a:rPr>
              <a:t>Tiêu chí</a:t>
            </a:r>
            <a:endParaRPr kumimoji="0" lang="en-US" sz="2400" b="1" i="0" u="none" strike="noStrike" kern="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cxnSp>
        <p:nvCxnSpPr>
          <p:cNvPr id="16" name="Straight Arrow Connector 15">
            <a:extLst>
              <a:ext uri="{FF2B5EF4-FFF2-40B4-BE49-F238E27FC236}">
                <a16:creationId xmlns:a16="http://schemas.microsoft.com/office/drawing/2014/main" id="{9AE35801-29CB-49BE-956D-DC2BAEAABA8C}"/>
              </a:ext>
            </a:extLst>
          </p:cNvPr>
          <p:cNvCxnSpPr>
            <a:cxnSpLocks/>
            <a:stCxn id="15" idx="3"/>
            <a:endCxn id="17" idx="2"/>
          </p:cNvCxnSpPr>
          <p:nvPr/>
        </p:nvCxnSpPr>
        <p:spPr>
          <a:xfrm flipV="1">
            <a:off x="2441448" y="3018590"/>
            <a:ext cx="1121115" cy="1351392"/>
          </a:xfrm>
          <a:prstGeom prst="straightConnector1">
            <a:avLst/>
          </a:prstGeom>
          <a:noFill/>
          <a:ln w="28575" cap="flat" cmpd="sng" algn="ctr">
            <a:solidFill>
              <a:schemeClr val="accent2"/>
            </a:solidFill>
            <a:prstDash val="solid"/>
            <a:miter lim="800000"/>
            <a:tailEnd type="arrow"/>
          </a:ln>
          <a:effectLst/>
        </p:spPr>
      </p:cxnSp>
      <p:sp>
        <p:nvSpPr>
          <p:cNvPr id="17" name="Round Diagonal Corner Rectangle 7">
            <a:extLst>
              <a:ext uri="{FF2B5EF4-FFF2-40B4-BE49-F238E27FC236}">
                <a16:creationId xmlns:a16="http://schemas.microsoft.com/office/drawing/2014/main" id="{7CEE1B36-EAA3-437F-926F-DDF9153564E4}"/>
              </a:ext>
            </a:extLst>
          </p:cNvPr>
          <p:cNvSpPr/>
          <p:nvPr/>
        </p:nvSpPr>
        <p:spPr>
          <a:xfrm>
            <a:off x="3562563" y="2675690"/>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của nền kinh tế</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8" name="Round Diagonal Corner Rectangle 9">
            <a:extLst>
              <a:ext uri="{FF2B5EF4-FFF2-40B4-BE49-F238E27FC236}">
                <a16:creationId xmlns:a16="http://schemas.microsoft.com/office/drawing/2014/main" id="{43442CE4-FFCC-4815-B637-35C83423853D}"/>
              </a:ext>
            </a:extLst>
          </p:cNvPr>
          <p:cNvSpPr/>
          <p:nvPr/>
        </p:nvSpPr>
        <p:spPr>
          <a:xfrm>
            <a:off x="3609368" y="4027082"/>
            <a:ext cx="3343441"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về mặt xã hội</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9" name="Round Diagonal Corner Rectangle 10">
            <a:extLst>
              <a:ext uri="{FF2B5EF4-FFF2-40B4-BE49-F238E27FC236}">
                <a16:creationId xmlns:a16="http://schemas.microsoft.com/office/drawing/2014/main" id="{77C0DC6C-637B-456D-8DA2-3B4CCA420FA6}"/>
              </a:ext>
            </a:extLst>
          </p:cNvPr>
          <p:cNvSpPr/>
          <p:nvPr/>
        </p:nvSpPr>
        <p:spPr>
          <a:xfrm>
            <a:off x="3593767" y="5309720"/>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về môi trường</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20" name="Straight Arrow Connector 19">
            <a:extLst>
              <a:ext uri="{FF2B5EF4-FFF2-40B4-BE49-F238E27FC236}">
                <a16:creationId xmlns:a16="http://schemas.microsoft.com/office/drawing/2014/main" id="{B721C401-4888-4AF3-9EB4-B5BD99E9DE2D}"/>
              </a:ext>
            </a:extLst>
          </p:cNvPr>
          <p:cNvCxnSpPr>
            <a:cxnSpLocks/>
            <a:stCxn id="15" idx="3"/>
            <a:endCxn id="18" idx="2"/>
          </p:cNvCxnSpPr>
          <p:nvPr/>
        </p:nvCxnSpPr>
        <p:spPr>
          <a:xfrm>
            <a:off x="2441448" y="4369982"/>
            <a:ext cx="1167920" cy="0"/>
          </a:xfrm>
          <a:prstGeom prst="straightConnector1">
            <a:avLst/>
          </a:prstGeom>
          <a:noFill/>
          <a:ln w="28575" cap="flat" cmpd="sng" algn="ctr">
            <a:solidFill>
              <a:schemeClr val="accent2"/>
            </a:solidFill>
            <a:prstDash val="solid"/>
            <a:miter lim="800000"/>
            <a:tailEnd type="arrow"/>
          </a:ln>
          <a:effectLst/>
        </p:spPr>
      </p:cxnSp>
      <p:cxnSp>
        <p:nvCxnSpPr>
          <p:cNvPr id="21" name="Straight Arrow Connector 20">
            <a:extLst>
              <a:ext uri="{FF2B5EF4-FFF2-40B4-BE49-F238E27FC236}">
                <a16:creationId xmlns:a16="http://schemas.microsoft.com/office/drawing/2014/main" id="{AFF2A25A-9054-43AA-9DA9-403BABB33B13}"/>
              </a:ext>
            </a:extLst>
          </p:cNvPr>
          <p:cNvCxnSpPr>
            <a:cxnSpLocks/>
            <a:stCxn id="15" idx="3"/>
            <a:endCxn id="19" idx="2"/>
          </p:cNvCxnSpPr>
          <p:nvPr/>
        </p:nvCxnSpPr>
        <p:spPr>
          <a:xfrm>
            <a:off x="2441448" y="4369982"/>
            <a:ext cx="1152319" cy="1282638"/>
          </a:xfrm>
          <a:prstGeom prst="straightConnector1">
            <a:avLst/>
          </a:prstGeom>
          <a:noFill/>
          <a:ln w="28575" cap="flat" cmpd="sng" algn="ctr">
            <a:solidFill>
              <a:schemeClr val="accent2"/>
            </a:solidFill>
            <a:prstDash val="solid"/>
            <a:miter lim="800000"/>
            <a:tailEnd type="arrow"/>
          </a:ln>
          <a:effectLst/>
        </p:spPr>
      </p:cxnSp>
      <p:pic>
        <p:nvPicPr>
          <p:cNvPr id="11" name="Picture 4" descr="Timeline&#10;&#10;Description automatically generated with low confidence">
            <a:extLst>
              <a:ext uri="{FF2B5EF4-FFF2-40B4-BE49-F238E27FC236}">
                <a16:creationId xmlns:a16="http://schemas.microsoft.com/office/drawing/2014/main" id="{D9CC7183-82CC-4059-856F-E20D679369FE}"/>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7122160" y="2675690"/>
            <a:ext cx="4958080" cy="331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3103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4"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4)">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 QUAN ĐIỂM CỦA ĐẢNG VỀ CÔNG NGHIỆP HÓA, HIỆN ĐẠI HÓA (từ đại hội vi đến đại hội xii)</a:t>
            </a:r>
          </a:p>
        </p:txBody>
      </p:sp>
      <p:sp>
        <p:nvSpPr>
          <p:cNvPr id="15" name="Rounded Rectangle 4">
            <a:extLst>
              <a:ext uri="{FF2B5EF4-FFF2-40B4-BE49-F238E27FC236}">
                <a16:creationId xmlns:a16="http://schemas.microsoft.com/office/drawing/2014/main" id="{C5BAC0B6-4BDE-4720-9824-3934CFCBAC7E}"/>
              </a:ext>
            </a:extLst>
          </p:cNvPr>
          <p:cNvSpPr/>
          <p:nvPr/>
        </p:nvSpPr>
        <p:spPr>
          <a:xfrm>
            <a:off x="581192" y="3954604"/>
            <a:ext cx="1860256" cy="830755"/>
          </a:xfrm>
          <a:prstGeom prst="round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a:ln>
                  <a:noFill/>
                </a:ln>
                <a:solidFill>
                  <a:prstClr val="black"/>
                </a:solidFill>
                <a:effectLst/>
                <a:uLnTx/>
                <a:uFillTx/>
                <a:latin typeface="Times New Roman" panose="02020603050405020304" pitchFamily="18" charset="0"/>
                <a:ea typeface="+mn-ea"/>
                <a:cs typeface="Times New Roman" panose="02020603050405020304" pitchFamily="18" charset="0"/>
              </a:rPr>
              <a:t>Tiêu chí</a:t>
            </a:r>
            <a:endParaRPr kumimoji="0" lang="en-US" sz="2400" b="1" i="0" u="none" strike="noStrike" kern="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cxnSp>
        <p:nvCxnSpPr>
          <p:cNvPr id="16" name="Straight Arrow Connector 15">
            <a:extLst>
              <a:ext uri="{FF2B5EF4-FFF2-40B4-BE49-F238E27FC236}">
                <a16:creationId xmlns:a16="http://schemas.microsoft.com/office/drawing/2014/main" id="{9AE35801-29CB-49BE-956D-DC2BAEAABA8C}"/>
              </a:ext>
            </a:extLst>
          </p:cNvPr>
          <p:cNvCxnSpPr>
            <a:cxnSpLocks/>
            <a:stCxn id="15" idx="3"/>
            <a:endCxn id="17" idx="2"/>
          </p:cNvCxnSpPr>
          <p:nvPr/>
        </p:nvCxnSpPr>
        <p:spPr>
          <a:xfrm flipV="1">
            <a:off x="2441448" y="3018590"/>
            <a:ext cx="1121115" cy="1351392"/>
          </a:xfrm>
          <a:prstGeom prst="straightConnector1">
            <a:avLst/>
          </a:prstGeom>
          <a:noFill/>
          <a:ln w="28575" cap="flat" cmpd="sng" algn="ctr">
            <a:solidFill>
              <a:schemeClr val="accent2"/>
            </a:solidFill>
            <a:prstDash val="solid"/>
            <a:miter lim="800000"/>
            <a:tailEnd type="arrow"/>
          </a:ln>
          <a:effectLst/>
        </p:spPr>
      </p:cxnSp>
      <p:sp>
        <p:nvSpPr>
          <p:cNvPr id="17" name="Round Diagonal Corner Rectangle 7">
            <a:extLst>
              <a:ext uri="{FF2B5EF4-FFF2-40B4-BE49-F238E27FC236}">
                <a16:creationId xmlns:a16="http://schemas.microsoft.com/office/drawing/2014/main" id="{7CEE1B36-EAA3-437F-926F-DDF9153564E4}"/>
              </a:ext>
            </a:extLst>
          </p:cNvPr>
          <p:cNvSpPr/>
          <p:nvPr/>
        </p:nvSpPr>
        <p:spPr>
          <a:xfrm>
            <a:off x="3562563" y="2675690"/>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của nền kinh tế</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8" name="Round Diagonal Corner Rectangle 9">
            <a:extLst>
              <a:ext uri="{FF2B5EF4-FFF2-40B4-BE49-F238E27FC236}">
                <a16:creationId xmlns:a16="http://schemas.microsoft.com/office/drawing/2014/main" id="{43442CE4-FFCC-4815-B637-35C83423853D}"/>
              </a:ext>
            </a:extLst>
          </p:cNvPr>
          <p:cNvSpPr/>
          <p:nvPr/>
        </p:nvSpPr>
        <p:spPr>
          <a:xfrm>
            <a:off x="3609368" y="4027082"/>
            <a:ext cx="3343441"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về mặt xã hội</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9" name="Round Diagonal Corner Rectangle 10">
            <a:extLst>
              <a:ext uri="{FF2B5EF4-FFF2-40B4-BE49-F238E27FC236}">
                <a16:creationId xmlns:a16="http://schemas.microsoft.com/office/drawing/2014/main" id="{77C0DC6C-637B-456D-8DA2-3B4CCA420FA6}"/>
              </a:ext>
            </a:extLst>
          </p:cNvPr>
          <p:cNvSpPr/>
          <p:nvPr/>
        </p:nvSpPr>
        <p:spPr>
          <a:xfrm>
            <a:off x="3593767" y="5309720"/>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Phản ánh trình độ phát triển về môi trường</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20" name="Straight Arrow Connector 19">
            <a:extLst>
              <a:ext uri="{FF2B5EF4-FFF2-40B4-BE49-F238E27FC236}">
                <a16:creationId xmlns:a16="http://schemas.microsoft.com/office/drawing/2014/main" id="{B721C401-4888-4AF3-9EB4-B5BD99E9DE2D}"/>
              </a:ext>
            </a:extLst>
          </p:cNvPr>
          <p:cNvCxnSpPr>
            <a:cxnSpLocks/>
            <a:stCxn id="15" idx="3"/>
            <a:endCxn id="18" idx="2"/>
          </p:cNvCxnSpPr>
          <p:nvPr/>
        </p:nvCxnSpPr>
        <p:spPr>
          <a:xfrm>
            <a:off x="2441448" y="4369982"/>
            <a:ext cx="1167920" cy="0"/>
          </a:xfrm>
          <a:prstGeom prst="straightConnector1">
            <a:avLst/>
          </a:prstGeom>
          <a:noFill/>
          <a:ln w="28575" cap="flat" cmpd="sng" algn="ctr">
            <a:solidFill>
              <a:schemeClr val="accent2"/>
            </a:solidFill>
            <a:prstDash val="solid"/>
            <a:miter lim="800000"/>
            <a:tailEnd type="arrow"/>
          </a:ln>
          <a:effectLst/>
        </p:spPr>
      </p:cxnSp>
      <p:cxnSp>
        <p:nvCxnSpPr>
          <p:cNvPr id="21" name="Straight Arrow Connector 20">
            <a:extLst>
              <a:ext uri="{FF2B5EF4-FFF2-40B4-BE49-F238E27FC236}">
                <a16:creationId xmlns:a16="http://schemas.microsoft.com/office/drawing/2014/main" id="{AFF2A25A-9054-43AA-9DA9-403BABB33B13}"/>
              </a:ext>
            </a:extLst>
          </p:cNvPr>
          <p:cNvCxnSpPr>
            <a:cxnSpLocks/>
            <a:stCxn id="15" idx="3"/>
            <a:endCxn id="19" idx="2"/>
          </p:cNvCxnSpPr>
          <p:nvPr/>
        </p:nvCxnSpPr>
        <p:spPr>
          <a:xfrm>
            <a:off x="2441448" y="4369982"/>
            <a:ext cx="1152319" cy="1282638"/>
          </a:xfrm>
          <a:prstGeom prst="straightConnector1">
            <a:avLst/>
          </a:prstGeom>
          <a:noFill/>
          <a:ln w="28575" cap="flat" cmpd="sng" algn="ctr">
            <a:solidFill>
              <a:schemeClr val="accent2"/>
            </a:solidFill>
            <a:prstDash val="solid"/>
            <a:miter lim="800000"/>
            <a:tailEnd type="arrow"/>
          </a:ln>
          <a:effectLst/>
        </p:spPr>
      </p:cxnSp>
      <p:pic>
        <p:nvPicPr>
          <p:cNvPr id="11" name="Picture 2">
            <a:extLst>
              <a:ext uri="{FF2B5EF4-FFF2-40B4-BE49-F238E27FC236}">
                <a16:creationId xmlns:a16="http://schemas.microsoft.com/office/drawing/2014/main" id="{F0BB17F8-B016-46BA-9386-D3458B6B67B0}"/>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138698" y="2905760"/>
            <a:ext cx="4648972" cy="2854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9173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4"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4)">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A8AF9B1-7D64-4564-969F-CB2B27ED9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8A9BE1BE-ED29-4A2D-95B6-470C1C8BC7D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0" y="10"/>
            <a:ext cx="12191980" cy="6857990"/>
          </a:xfrm>
          <a:prstGeom prst="rect">
            <a:avLst/>
          </a:prstGeom>
        </p:spPr>
      </p:pic>
      <p:grpSp>
        <p:nvGrpSpPr>
          <p:cNvPr id="23" name="Group 22">
            <a:extLst>
              <a:ext uri="{FF2B5EF4-FFF2-40B4-BE49-F238E27FC236}">
                <a16:creationId xmlns:a16="http://schemas.microsoft.com/office/drawing/2014/main" id="{8D854759-2D3E-4B54-A780-D84D49E80F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24" name="Rectangle 23">
              <a:extLst>
                <a:ext uri="{FF2B5EF4-FFF2-40B4-BE49-F238E27FC236}">
                  <a16:creationId xmlns:a16="http://schemas.microsoft.com/office/drawing/2014/main" id="{459856EA-FC8A-44D1-BC3D-2B8EDD0C86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C1038B56-933B-44DD-AF10-63436FCCF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16" name="TextBox 15">
            <a:extLst>
              <a:ext uri="{FF2B5EF4-FFF2-40B4-BE49-F238E27FC236}">
                <a16:creationId xmlns:a16="http://schemas.microsoft.com/office/drawing/2014/main" id="{3B048781-B6F4-4245-82AA-3DE81BAAD9F1}"/>
              </a:ext>
            </a:extLst>
          </p:cNvPr>
          <p:cNvSpPr txBox="1"/>
          <p:nvPr/>
        </p:nvSpPr>
        <p:spPr>
          <a:xfrm>
            <a:off x="581598" y="1722965"/>
            <a:ext cx="3415074" cy="3564467"/>
          </a:xfrm>
          <a:prstGeom prst="rect">
            <a:avLst/>
          </a:prstGeom>
        </p:spPr>
        <p:txBody>
          <a:bodyPr vert="horz" lIns="91440" tIns="45720" rIns="91440" bIns="45720" rtlCol="0" anchor="ctr">
            <a:normAutofit/>
          </a:bodyPr>
          <a:lstStyle/>
          <a:p>
            <a:pPr>
              <a:spcBef>
                <a:spcPct val="20000"/>
              </a:spcBef>
              <a:spcAft>
                <a:spcPts val="600"/>
              </a:spcAft>
              <a:buClr>
                <a:schemeClr val="accent2"/>
              </a:buClr>
              <a:buSzPct val="92000"/>
            </a:pPr>
            <a:r>
              <a:rPr kumimoji="0" lang="en-US" sz="3200" b="0" i="0" u="none" strike="noStrike" cap="all" spc="0" normalizeH="0" baseline="0" noProof="0">
                <a:ln>
                  <a:noFill/>
                </a:ln>
                <a:solidFill>
                  <a:srgbClr val="FFFFFF"/>
                </a:solidFill>
                <a:effectLst/>
                <a:uLnTx/>
                <a:uFillTx/>
                <a:latin typeface="Times New Roman" panose="02020603050405020304" pitchFamily="18" charset="0"/>
                <a:cs typeface="Times New Roman" panose="02020603050405020304" pitchFamily="18" charset="0"/>
              </a:rPr>
              <a:t>III. QUAN ĐIỂM CỦA ĐẢNG TRONG THỜI KỲ ĐỔI MỚI</a:t>
            </a:r>
            <a:endParaRPr lang="en-US" sz="320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7250882"/>
      </p:ext>
    </p:extLst>
  </p:cSld>
  <p:clrMapOvr>
    <a:overrideClrMapping bg1="dk1" tx1="lt1" bg2="dk2" tx2="lt2" accent1="accent1" accent2="accent2" accent3="accent3" accent4="accent4" accent5="accent5" accent6="accent6" hlink="hlink" folHlink="folHlink"/>
  </p:clrMapOvr>
  <p:transition spd="slow">
    <p:push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3345402"/>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Công nghiệp hóa</a:t>
            </a:r>
            <a:r>
              <a:rPr lang="vi-VN" b="1">
                <a:latin typeface="Times New Roman" panose="02020603050405020304" pitchFamily="18" charset="0"/>
                <a:cs typeface="Times New Roman" panose="02020603050405020304" pitchFamily="18" charset="0"/>
              </a:rPr>
              <a:t> gắn với </a:t>
            </a:r>
            <a:r>
              <a:rPr lang="en-US" b="1">
                <a:latin typeface="Times New Roman" panose="02020603050405020304" pitchFamily="18" charset="0"/>
                <a:cs typeface="Times New Roman" panose="02020603050405020304" pitchFamily="18" charset="0"/>
              </a:rPr>
              <a:t>hiện đại hóa</a:t>
            </a:r>
            <a:r>
              <a:rPr lang="vi-VN" b="1">
                <a:latin typeface="Times New Roman" panose="02020603050405020304" pitchFamily="18" charset="0"/>
                <a:cs typeface="Times New Roman" panose="02020603050405020304" pitchFamily="18" charset="0"/>
              </a:rPr>
              <a:t> và </a:t>
            </a:r>
            <a:r>
              <a:rPr lang="en-US" b="1">
                <a:latin typeface="Times New Roman" panose="02020603050405020304" pitchFamily="18" charset="0"/>
                <a:cs typeface="Times New Roman" panose="02020603050405020304" pitchFamily="18" charset="0"/>
              </a:rPr>
              <a:t>công nghiệp hóa</a:t>
            </a:r>
            <a:r>
              <a:rPr lang="vi-VN" b="1">
                <a:latin typeface="Times New Roman" panose="02020603050405020304" pitchFamily="18" charset="0"/>
                <a:cs typeface="Times New Roman" panose="02020603050405020304" pitchFamily="18" charset="0"/>
              </a:rPr>
              <a:t>, </a:t>
            </a:r>
            <a:r>
              <a:rPr lang="en-US" b="1">
                <a:latin typeface="Times New Roman" panose="02020603050405020304" pitchFamily="18" charset="0"/>
                <a:cs typeface="Times New Roman" panose="02020603050405020304" pitchFamily="18" charset="0"/>
              </a:rPr>
              <a:t>hiện đại hóa</a:t>
            </a:r>
            <a:r>
              <a:rPr lang="vi-VN" b="1">
                <a:latin typeface="Times New Roman" panose="02020603050405020304" pitchFamily="18" charset="0"/>
                <a:cs typeface="Times New Roman" panose="02020603050405020304" pitchFamily="18" charset="0"/>
              </a:rPr>
              <a:t> gắn với phát triển kinh tế tri thức, bảo vệ tài nguyên, môi trường</a:t>
            </a:r>
            <a:r>
              <a:rPr lang="en-US" b="1">
                <a:latin typeface="Times New Roman" panose="02020603050405020304" pitchFamily="18" charset="0"/>
                <a:cs typeface="Times New Roman" panose="02020603050405020304" pitchFamily="18" charset="0"/>
              </a:rPr>
              <a:t>:</a:t>
            </a:r>
          </a:p>
          <a:p>
            <a:pPr algn="just">
              <a:buFont typeface="Arial" panose="020B0604020202020204" pitchFamily="34" charset="0"/>
              <a:buChar char="•"/>
            </a:pPr>
            <a:r>
              <a:rPr lang="en-US">
                <a:latin typeface="Times New Roman" panose="02020603050405020304" pitchFamily="18" charset="0"/>
                <a:cs typeface="Times New Roman" panose="02020603050405020304" pitchFamily="18" charset="0"/>
              </a:rPr>
              <a:t>Kinh tế tri thức: </a:t>
            </a:r>
            <a:r>
              <a:rPr lang="vi-VN">
                <a:latin typeface="Times New Roman" panose="02020603050405020304" pitchFamily="18" charset="0"/>
                <a:cs typeface="Times New Roman" panose="02020603050405020304" pitchFamily="18" charset="0"/>
              </a:rPr>
              <a:t>Sử dụng tri thức phát triển kinh tế,</a:t>
            </a:r>
            <a:r>
              <a:rPr lang="en-US">
                <a:latin typeface="Times New Roman" panose="02020603050405020304" pitchFamily="18" charset="0"/>
                <a:cs typeface="Times New Roman" panose="02020603050405020304" pitchFamily="18" charset="0"/>
              </a:rPr>
              <a:t> tạo ra của cải, nâng cao chất lượng cuộc sống.</a:t>
            </a:r>
          </a:p>
          <a:p>
            <a:pPr marL="0" indent="0" algn="just">
              <a:buNone/>
            </a:pPr>
            <a:r>
              <a:rPr lang="en-US">
                <a:latin typeface="Times New Roman" panose="02020603050405020304" pitchFamily="18" charset="0"/>
                <a:cs typeface="Times New Roman" panose="02020603050405020304" pitchFamily="18" charset="0"/>
                <a:sym typeface="Wingdings" panose="05000000000000000000" pitchFamily="2" charset="2"/>
              </a:rPr>
              <a:t> Tác động sâu rộng tới mọi lĩnh vực. Tạo ra nhiều cơ hội cũng như thách thức.</a:t>
            </a:r>
          </a:p>
        </p:txBody>
      </p:sp>
      <p:pic>
        <p:nvPicPr>
          <p:cNvPr id="25" name="Picture 24">
            <a:extLst>
              <a:ext uri="{FF2B5EF4-FFF2-40B4-BE49-F238E27FC236}">
                <a16:creationId xmlns:a16="http://schemas.microsoft.com/office/drawing/2014/main" id="{BE8F97C8-F705-4CB7-AE30-2B238E9C4D0F}"/>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285999" y="4622677"/>
            <a:ext cx="7620000" cy="204487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1353355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12">
                                            <p:txEl>
                                              <p:pRg st="1" end="1"/>
                                            </p:txEl>
                                          </p:spTgt>
                                        </p:tgtEl>
                                        <p:attrNameLst>
                                          <p:attrName>style.visibility</p:attrName>
                                        </p:attrNameLst>
                                      </p:cBhvr>
                                      <p:to>
                                        <p:strVal val="visible"/>
                                      </p:to>
                                    </p:set>
                                    <p:animEffect transition="in" filter="barn(inVertical)">
                                      <p:cBhvr>
                                        <p:cTn id="13" dur="500"/>
                                        <p:tgtEl>
                                          <p:spTgt spid="12">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12">
                                            <p:txEl>
                                              <p:pRg st="2" end="2"/>
                                            </p:txEl>
                                          </p:spTgt>
                                        </p:tgtEl>
                                        <p:attrNameLst>
                                          <p:attrName>style.visibility</p:attrName>
                                        </p:attrNameLst>
                                      </p:cBhvr>
                                      <p:to>
                                        <p:strVal val="visible"/>
                                      </p:to>
                                    </p:set>
                                    <p:animEffect transition="in" filter="barn(inVertical)">
                                      <p:cBhvr>
                                        <p:cTn id="18" dur="500"/>
                                        <p:tgtEl>
                                          <p:spTgt spid="12">
                                            <p:txEl>
                                              <p:pRg st="2" end="2"/>
                                            </p:txEl>
                                          </p:spTgt>
                                        </p:tgtEl>
                                      </p:cBhvr>
                                    </p:animEffect>
                                  </p:childTnLst>
                                </p:cTn>
                              </p:par>
                            </p:childTnLst>
                          </p:cTn>
                        </p:par>
                        <p:par>
                          <p:cTn id="19" fill="hold">
                            <p:stCondLst>
                              <p:cond delay="500"/>
                            </p:stCondLst>
                            <p:childTnLst>
                              <p:par>
                                <p:cTn id="20" presetID="16" presetClass="entr" presetSubtype="26" fill="hold"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barn(inHorizontal)">
                                      <p:cBhvr>
                                        <p:cTn id="2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3336328"/>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Công nghiệp hóa</a:t>
            </a:r>
            <a:r>
              <a:rPr lang="vi-VN" b="1">
                <a:latin typeface="Times New Roman" panose="02020603050405020304" pitchFamily="18" charset="0"/>
                <a:cs typeface="Times New Roman" panose="02020603050405020304" pitchFamily="18" charset="0"/>
              </a:rPr>
              <a:t> gắn với </a:t>
            </a:r>
            <a:r>
              <a:rPr lang="en-US" b="1">
                <a:latin typeface="Times New Roman" panose="02020603050405020304" pitchFamily="18" charset="0"/>
                <a:cs typeface="Times New Roman" panose="02020603050405020304" pitchFamily="18" charset="0"/>
              </a:rPr>
              <a:t>hiện đại hóa</a:t>
            </a:r>
            <a:r>
              <a:rPr lang="vi-VN" b="1">
                <a:latin typeface="Times New Roman" panose="02020603050405020304" pitchFamily="18" charset="0"/>
                <a:cs typeface="Times New Roman" panose="02020603050405020304" pitchFamily="18" charset="0"/>
              </a:rPr>
              <a:t> và </a:t>
            </a:r>
            <a:r>
              <a:rPr lang="en-US" b="1">
                <a:latin typeface="Times New Roman" panose="02020603050405020304" pitchFamily="18" charset="0"/>
                <a:cs typeface="Times New Roman" panose="02020603050405020304" pitchFamily="18" charset="0"/>
              </a:rPr>
              <a:t>công nghiệp hóa</a:t>
            </a:r>
            <a:r>
              <a:rPr lang="vi-VN" b="1">
                <a:latin typeface="Times New Roman" panose="02020603050405020304" pitchFamily="18" charset="0"/>
                <a:cs typeface="Times New Roman" panose="02020603050405020304" pitchFamily="18" charset="0"/>
              </a:rPr>
              <a:t>, </a:t>
            </a:r>
            <a:r>
              <a:rPr lang="en-US" b="1">
                <a:latin typeface="Times New Roman" panose="02020603050405020304" pitchFamily="18" charset="0"/>
                <a:cs typeface="Times New Roman" panose="02020603050405020304" pitchFamily="18" charset="0"/>
              </a:rPr>
              <a:t>hiện đại hóa</a:t>
            </a:r>
            <a:r>
              <a:rPr lang="vi-VN" b="1">
                <a:latin typeface="Times New Roman" panose="02020603050405020304" pitchFamily="18" charset="0"/>
                <a:cs typeface="Times New Roman" panose="02020603050405020304" pitchFamily="18" charset="0"/>
              </a:rPr>
              <a:t> gắn với phát triển kinh tế tri thức, bảo vệ tài nguyên, môi trường</a:t>
            </a:r>
            <a:r>
              <a:rPr lang="en-US" b="1">
                <a:latin typeface="Times New Roman" panose="02020603050405020304" pitchFamily="18" charset="0"/>
                <a:cs typeface="Times New Roman" panose="02020603050405020304" pitchFamily="18" charset="0"/>
              </a:rPr>
              <a:t>:</a:t>
            </a:r>
          </a:p>
          <a:p>
            <a:pPr algn="just"/>
            <a:r>
              <a:rPr lang="vi-VN">
                <a:latin typeface="Times New Roman" panose="02020603050405020304" pitchFamily="18" charset="0"/>
                <a:cs typeface="Times New Roman" panose="02020603050405020304" pitchFamily="18" charset="0"/>
              </a:rPr>
              <a:t>Nước ta thực hiện </a:t>
            </a:r>
            <a:r>
              <a:rPr lang="en-US">
                <a:latin typeface="Times New Roman" panose="02020603050405020304" pitchFamily="18" charset="0"/>
                <a:cs typeface="Times New Roman" panose="02020603050405020304" pitchFamily="18" charset="0"/>
              </a:rPr>
              <a:t>công nghiệp hóa:</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Có</a:t>
            </a:r>
            <a:r>
              <a:rPr lang="vi-VN">
                <a:latin typeface="Times New Roman" panose="02020603050405020304" pitchFamily="18" charset="0"/>
                <a:cs typeface="Times New Roman" panose="02020603050405020304" pitchFamily="18" charset="0"/>
              </a:rPr>
              <a:t> lợi thế của các nước đi sau</a:t>
            </a:r>
            <a:r>
              <a:rPr lang="en-US">
                <a:latin typeface="Times New Roman" panose="02020603050405020304" pitchFamily="18" charset="0"/>
                <a:cs typeface="Times New Roman" panose="02020603050405020304" pitchFamily="18" charset="0"/>
              </a:rPr>
              <a:t>, c</a:t>
            </a:r>
            <a:r>
              <a:rPr lang="vi-VN">
                <a:latin typeface="Times New Roman" panose="02020603050405020304" pitchFamily="18" charset="0"/>
                <a:cs typeface="Times New Roman" panose="02020603050405020304" pitchFamily="18" charset="0"/>
              </a:rPr>
              <a:t>oi kinh tế tri thức là yếu tố quan trọn</a:t>
            </a:r>
            <a:r>
              <a:rPr lang="en-US">
                <a:latin typeface="Times New Roman" panose="02020603050405020304" pitchFamily="18" charset="0"/>
                <a:cs typeface="Times New Roman" panose="02020603050405020304" pitchFamily="18" charset="0"/>
              </a:rPr>
              <a:t>g.</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T</a:t>
            </a:r>
            <a:r>
              <a:rPr lang="vi-VN">
                <a:latin typeface="Times New Roman" panose="02020603050405020304" pitchFamily="18" charset="0"/>
                <a:cs typeface="Times New Roman" panose="02020603050405020304" pitchFamily="18" charset="0"/>
              </a:rPr>
              <a:t>hực hiện công nghiệp hóa, hiện đại hóa gắn với phát triển kinh tế tri thức và bảo vệ tài nguyên, môi trường</a:t>
            </a:r>
            <a:r>
              <a:rPr lang="en-US">
                <a:latin typeface="Times New Roman" panose="02020603050405020304" pitchFamily="18" charset="0"/>
                <a:cs typeface="Times New Roman" panose="02020603050405020304" pitchFamily="18" charset="0"/>
              </a:rPr>
              <a:t>.</a:t>
            </a:r>
          </a:p>
        </p:txBody>
      </p:sp>
      <p:pic>
        <p:nvPicPr>
          <p:cNvPr id="3" name="Picture 2">
            <a:extLst>
              <a:ext uri="{FF2B5EF4-FFF2-40B4-BE49-F238E27FC236}">
                <a16:creationId xmlns:a16="http://schemas.microsoft.com/office/drawing/2014/main" id="{6C244AF7-465F-4C0B-B3D6-375BBA7CD3B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61072" y="4612553"/>
            <a:ext cx="3069855" cy="2046970"/>
          </a:xfrm>
          <a:prstGeom prst="rect">
            <a:avLst/>
          </a:prstGeom>
        </p:spPr>
      </p:pic>
      <p:pic>
        <p:nvPicPr>
          <p:cNvPr id="4" name="Picture 3">
            <a:extLst>
              <a:ext uri="{FF2B5EF4-FFF2-40B4-BE49-F238E27FC236}">
                <a16:creationId xmlns:a16="http://schemas.microsoft.com/office/drawing/2014/main" id="{4C6D207F-7B1B-4CC2-8A7C-905A761C11C2}"/>
              </a:ext>
            </a:extLst>
          </p:cNvPr>
          <p:cNvPicPr>
            <a:picLocks noChangeAspect="1"/>
          </p:cNvPicPr>
          <p:nvPr/>
        </p:nvPicPr>
        <p:blipFill>
          <a:blip r:embed="rId3"/>
          <a:stretch>
            <a:fillRect/>
          </a:stretch>
        </p:blipFill>
        <p:spPr>
          <a:xfrm>
            <a:off x="1216395" y="4612553"/>
            <a:ext cx="2961854" cy="2046970"/>
          </a:xfrm>
          <a:prstGeom prst="rect">
            <a:avLst/>
          </a:prstGeom>
        </p:spPr>
      </p:pic>
      <p:sp>
        <p:nvSpPr>
          <p:cNvPr id="5" name="AutoShape 2">
            <a:extLst>
              <a:ext uri="{FF2B5EF4-FFF2-40B4-BE49-F238E27FC236}">
                <a16:creationId xmlns:a16="http://schemas.microsoft.com/office/drawing/2014/main" id="{A22941DB-C5B5-48E6-B0CA-E7712CFDC5C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C44FAA00-46DD-41AE-A835-5F021F91BD60}"/>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013750" y="4612551"/>
            <a:ext cx="2961854" cy="2046971"/>
          </a:xfrm>
          <a:prstGeom prst="rect">
            <a:avLst/>
          </a:prstGeom>
        </p:spPr>
      </p:pic>
    </p:spTree>
    <p:extLst>
      <p:ext uri="{BB962C8B-B14F-4D97-AF65-F5344CB8AC3E}">
        <p14:creationId xmlns:p14="http://schemas.microsoft.com/office/powerpoint/2010/main" val="337686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animEffect transition="in" filter="barn(inVertical)">
                                      <p:cBhvr>
                                        <p:cTn id="7" dur="500"/>
                                        <p:tgtEl>
                                          <p:spTgt spid="1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
                                            <p:txEl>
                                              <p:pRg st="2" end="2"/>
                                            </p:txEl>
                                          </p:spTgt>
                                        </p:tgtEl>
                                        <p:attrNameLst>
                                          <p:attrName>style.visibility</p:attrName>
                                        </p:attrNameLst>
                                      </p:cBhvr>
                                      <p:to>
                                        <p:strVal val="visible"/>
                                      </p:to>
                                    </p:set>
                                    <p:animEffect transition="in" filter="barn(inVertical)">
                                      <p:cBhvr>
                                        <p:cTn id="12" dur="500"/>
                                        <p:tgtEl>
                                          <p:spTgt spid="1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2">
                                            <p:txEl>
                                              <p:pRg st="3" end="3"/>
                                            </p:txEl>
                                          </p:spTgt>
                                        </p:tgtEl>
                                        <p:attrNameLst>
                                          <p:attrName>style.visibility</p:attrName>
                                        </p:attrNameLst>
                                      </p:cBhvr>
                                      <p:to>
                                        <p:strVal val="visible"/>
                                      </p:to>
                                    </p:set>
                                    <p:animEffect transition="in" filter="barn(inVertical)">
                                      <p:cBhvr>
                                        <p:cTn id="17" dur="500"/>
                                        <p:tgtEl>
                                          <p:spTgt spid="1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ntr" presetSubtype="16"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diamond(in)">
                                      <p:cBhvr>
                                        <p:cTn id="22" dur="1000"/>
                                        <p:tgtEl>
                                          <p:spTgt spid="4"/>
                                        </p:tgtEl>
                                      </p:cBhvr>
                                    </p:animEffect>
                                  </p:childTnLst>
                                </p:cTn>
                              </p:par>
                              <p:par>
                                <p:cTn id="23" presetID="8" presetClass="entr" presetSubtype="16"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amond(in)">
                                      <p:cBhvr>
                                        <p:cTn id="25" dur="1000"/>
                                        <p:tgtEl>
                                          <p:spTgt spid="3"/>
                                        </p:tgtEl>
                                      </p:cBhvr>
                                    </p:animEffect>
                                  </p:childTnLst>
                                </p:cTn>
                              </p:par>
                              <p:par>
                                <p:cTn id="26" presetID="8" presetClass="entr" presetSubtype="16"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diamond(in)">
                                      <p:cBhvr>
                                        <p:cTn id="2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2"/>
            <a:ext cx="11029616" cy="468760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Công nghiệp hóa</a:t>
            </a:r>
            <a:r>
              <a:rPr lang="vi-VN" b="1">
                <a:latin typeface="Times New Roman" panose="02020603050405020304" pitchFamily="18" charset="0"/>
                <a:cs typeface="Times New Roman" panose="02020603050405020304" pitchFamily="18" charset="0"/>
              </a:rPr>
              <a:t> gắn với </a:t>
            </a:r>
            <a:r>
              <a:rPr lang="en-US" b="1">
                <a:latin typeface="Times New Roman" panose="02020603050405020304" pitchFamily="18" charset="0"/>
                <a:cs typeface="Times New Roman" panose="02020603050405020304" pitchFamily="18" charset="0"/>
              </a:rPr>
              <a:t>hiện đại hóa</a:t>
            </a:r>
            <a:r>
              <a:rPr lang="vi-VN" b="1">
                <a:latin typeface="Times New Roman" panose="02020603050405020304" pitchFamily="18" charset="0"/>
                <a:cs typeface="Times New Roman" panose="02020603050405020304" pitchFamily="18" charset="0"/>
              </a:rPr>
              <a:t> và </a:t>
            </a:r>
            <a:r>
              <a:rPr lang="en-US" b="1">
                <a:latin typeface="Times New Roman" panose="02020603050405020304" pitchFamily="18" charset="0"/>
                <a:cs typeface="Times New Roman" panose="02020603050405020304" pitchFamily="18" charset="0"/>
              </a:rPr>
              <a:t>công nghiệp hóa</a:t>
            </a:r>
            <a:r>
              <a:rPr lang="vi-VN" b="1">
                <a:latin typeface="Times New Roman" panose="02020603050405020304" pitchFamily="18" charset="0"/>
                <a:cs typeface="Times New Roman" panose="02020603050405020304" pitchFamily="18" charset="0"/>
              </a:rPr>
              <a:t>, </a:t>
            </a:r>
            <a:r>
              <a:rPr lang="en-US" b="1">
                <a:latin typeface="Times New Roman" panose="02020603050405020304" pitchFamily="18" charset="0"/>
                <a:cs typeface="Times New Roman" panose="02020603050405020304" pitchFamily="18" charset="0"/>
              </a:rPr>
              <a:t>hiện đại hóa</a:t>
            </a:r>
            <a:r>
              <a:rPr lang="vi-VN" b="1">
                <a:latin typeface="Times New Roman" panose="02020603050405020304" pitchFamily="18" charset="0"/>
                <a:cs typeface="Times New Roman" panose="02020603050405020304" pitchFamily="18" charset="0"/>
              </a:rPr>
              <a:t> gắn với phát triển kinh tế tri thức, bảo vệ tài nguyên, môi trường</a:t>
            </a:r>
            <a:r>
              <a:rPr lang="en-US" b="1">
                <a:latin typeface="Times New Roman" panose="02020603050405020304" pitchFamily="18" charset="0"/>
                <a:cs typeface="Times New Roman" panose="02020603050405020304" pitchFamily="18" charset="0"/>
              </a:rPr>
              <a:t>:</a:t>
            </a:r>
          </a:p>
          <a:p>
            <a:pPr algn="just"/>
            <a:r>
              <a:rPr lang="vi-VN">
                <a:latin typeface="Times New Roman" panose="02020603050405020304" pitchFamily="18" charset="0"/>
                <a:cs typeface="Times New Roman" panose="02020603050405020304" pitchFamily="18" charset="0"/>
              </a:rPr>
              <a:t>Nước ta thực hiện </a:t>
            </a:r>
            <a:r>
              <a:rPr lang="en-US">
                <a:latin typeface="Times New Roman" panose="02020603050405020304" pitchFamily="18" charset="0"/>
                <a:cs typeface="Times New Roman" panose="02020603050405020304" pitchFamily="18" charset="0"/>
              </a:rPr>
              <a:t>công nghiệp hóa:</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X</a:t>
            </a:r>
            <a:r>
              <a:rPr lang="vi-VN">
                <a:latin typeface="Times New Roman" panose="02020603050405020304" pitchFamily="18" charset="0"/>
                <a:cs typeface="Times New Roman" panose="02020603050405020304" pitchFamily="18" charset="0"/>
              </a:rPr>
              <a:t>ây dựng cơ cấu kinh tế hợp lý, hiện đại, hiệu quả và bền vững, gắn chặt công nghiệp, nông nghiệp, dịch vụ</a:t>
            </a:r>
            <a:r>
              <a:rPr lang="en-US">
                <a:latin typeface="Times New Roman" panose="02020603050405020304" pitchFamily="18" charset="0"/>
                <a:cs typeface="Times New Roman" panose="02020603050405020304" pitchFamily="18" charset="0"/>
              </a:rPr>
              <a:t>.</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Công </a:t>
            </a:r>
            <a:r>
              <a:rPr lang="vi-VN">
                <a:latin typeface="Times New Roman" panose="02020603050405020304" pitchFamily="18" charset="0"/>
                <a:cs typeface="Times New Roman" panose="02020603050405020304" pitchFamily="18" charset="0"/>
              </a:rPr>
              <a:t>nghiệp hóa, hiện đại hóa gắn với phát triển kinh tế tri thức, lấy khoa học, công nghệ và nguồn nhân lực chất lượng cao làm động lực chủ yếu</a:t>
            </a:r>
            <a:r>
              <a:rPr lang="en-US">
                <a:latin typeface="Times New Roman" panose="02020603050405020304" pitchFamily="18" charset="0"/>
                <a:cs typeface="Times New Roman" panose="02020603050405020304" pitchFamily="18" charset="0"/>
              </a:rPr>
              <a:t>.</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Phát triển nền kinh tế thị trường định hướng xã hội chủ nghĩa, chủ động hội nhập quốc tế.</a:t>
            </a:r>
          </a:p>
        </p:txBody>
      </p:sp>
    </p:spTree>
    <p:extLst>
      <p:ext uri="{BB962C8B-B14F-4D97-AF65-F5344CB8AC3E}">
        <p14:creationId xmlns:p14="http://schemas.microsoft.com/office/powerpoint/2010/main" val="945814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2" end="2"/>
                                            </p:txEl>
                                          </p:spTgt>
                                        </p:tgtEl>
                                        <p:attrNameLst>
                                          <p:attrName>style.visibility</p:attrName>
                                        </p:attrNameLst>
                                      </p:cBhvr>
                                      <p:to>
                                        <p:strVal val="visible"/>
                                      </p:to>
                                    </p:set>
                                    <p:animEffect transition="in" filter="barn(inVertical)">
                                      <p:cBhvr>
                                        <p:cTn id="7" dur="500"/>
                                        <p:tgtEl>
                                          <p:spTgt spid="12">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
                                            <p:txEl>
                                              <p:pRg st="3" end="3"/>
                                            </p:txEl>
                                          </p:spTgt>
                                        </p:tgtEl>
                                        <p:attrNameLst>
                                          <p:attrName>style.visibility</p:attrName>
                                        </p:attrNameLst>
                                      </p:cBhvr>
                                      <p:to>
                                        <p:strVal val="visible"/>
                                      </p:to>
                                    </p:set>
                                    <p:animEffect transition="in" filter="barn(inVertical)">
                                      <p:cBhvr>
                                        <p:cTn id="12" dur="500"/>
                                        <p:tgtEl>
                                          <p:spTgt spid="12">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2">
                                            <p:txEl>
                                              <p:pRg st="4" end="4"/>
                                            </p:txEl>
                                          </p:spTgt>
                                        </p:tgtEl>
                                        <p:attrNameLst>
                                          <p:attrName>style.visibility</p:attrName>
                                        </p:attrNameLst>
                                      </p:cBhvr>
                                      <p:to>
                                        <p:strVal val="visible"/>
                                      </p:to>
                                    </p:set>
                                    <p:animEffect transition="in" filter="barn(inVertical)">
                                      <p:cBhvr>
                                        <p:cTn id="17"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2"/>
            <a:ext cx="11029616" cy="468760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2"/>
            </a:pPr>
            <a:r>
              <a:rPr lang="en-US" b="1">
                <a:latin typeface="Times New Roman" panose="02020603050405020304" pitchFamily="18" charset="0"/>
                <a:cs typeface="Times New Roman" panose="02020603050405020304" pitchFamily="18" charset="0"/>
              </a:rPr>
              <a:t>Công nghiệp hóa, hiện đại hóa </a:t>
            </a:r>
            <a:r>
              <a:rPr lang="vi-VN" b="1">
                <a:latin typeface="Times New Roman" panose="02020603050405020304" pitchFamily="18" charset="0"/>
                <a:cs typeface="Times New Roman" panose="02020603050405020304" pitchFamily="18" charset="0"/>
              </a:rPr>
              <a:t>gắn với phát triển kinh tế thị trường định hướng xã hội chủ nghĩa và hội nhập kinh tế quốc tế </a:t>
            </a:r>
            <a:endParaRPr lang="en-US" b="1">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665BCC14-7930-46FA-B7C4-988F58D29DDF}"/>
              </a:ext>
            </a:extLst>
          </p:cNvPr>
          <p:cNvGraphicFramePr>
            <a:graphicFrameLocks noGrp="1"/>
          </p:cNvGraphicFramePr>
          <p:nvPr>
            <p:extLst>
              <p:ext uri="{D42A27DB-BD31-4B8C-83A1-F6EECF244321}">
                <p14:modId xmlns:p14="http://schemas.microsoft.com/office/powerpoint/2010/main" val="3115650794"/>
              </p:ext>
            </p:extLst>
          </p:nvPr>
        </p:nvGraphicFramePr>
        <p:xfrm>
          <a:off x="581191" y="3058160"/>
          <a:ext cx="11029616" cy="2154863"/>
        </p:xfrm>
        <a:graphic>
          <a:graphicData uri="http://schemas.openxmlformats.org/drawingml/2006/table">
            <a:tbl>
              <a:tblPr firstRow="1" bandRow="1">
                <a:tableStyleId>{5C22544A-7EE6-4342-B048-85BDC9FD1C3A}</a:tableStyleId>
              </a:tblPr>
              <a:tblGrid>
                <a:gridCol w="5514808">
                  <a:extLst>
                    <a:ext uri="{9D8B030D-6E8A-4147-A177-3AD203B41FA5}">
                      <a16:colId xmlns:a16="http://schemas.microsoft.com/office/drawing/2014/main" val="1691506484"/>
                    </a:ext>
                  </a:extLst>
                </a:gridCol>
                <a:gridCol w="5514808">
                  <a:extLst>
                    <a:ext uri="{9D8B030D-6E8A-4147-A177-3AD203B41FA5}">
                      <a16:colId xmlns:a16="http://schemas.microsoft.com/office/drawing/2014/main" val="3974681412"/>
                    </a:ext>
                  </a:extLst>
                </a:gridCol>
              </a:tblGrid>
              <a:tr h="586538">
                <a:tc>
                  <a:txBody>
                    <a:bodyPr/>
                    <a:lstStyle/>
                    <a:p>
                      <a:pPr algn="ctr"/>
                      <a:r>
                        <a:rPr lang="en-US" sz="2400">
                          <a:latin typeface="Times New Roman" panose="02020603050405020304" pitchFamily="18" charset="0"/>
                          <a:cs typeface="Times New Roman" panose="02020603050405020304" pitchFamily="18" charset="0"/>
                        </a:rPr>
                        <a:t>Trước thời kỳ đổi mới</a:t>
                      </a:r>
                    </a:p>
                  </a:txBody>
                  <a:tcPr anchor="ctr"/>
                </a:tc>
                <a:tc>
                  <a:txBody>
                    <a:bodyPr/>
                    <a:lstStyle/>
                    <a:p>
                      <a:pPr algn="ctr"/>
                      <a:r>
                        <a:rPr lang="en-US" sz="2400">
                          <a:latin typeface="Times New Roman" panose="02020603050405020304" pitchFamily="18" charset="0"/>
                          <a:cs typeface="Times New Roman" panose="02020603050405020304" pitchFamily="18" charset="0"/>
                        </a:rPr>
                        <a:t>Sau thời kỳ đổi mới</a:t>
                      </a:r>
                    </a:p>
                  </a:txBody>
                  <a:tcPr anchor="ctr"/>
                </a:tc>
                <a:extLst>
                  <a:ext uri="{0D108BD9-81ED-4DB2-BD59-A6C34878D82A}">
                    <a16:rowId xmlns:a16="http://schemas.microsoft.com/office/drawing/2014/main" val="3028817698"/>
                  </a:ext>
                </a:extLst>
              </a:tr>
              <a:tr h="1568325">
                <a:tc gridSpan="2">
                  <a:txBody>
                    <a:bodyPr/>
                    <a:lstStyle/>
                    <a:p>
                      <a:pPr marL="342900" indent="-342900" algn="just">
                        <a:buFont typeface="Arial" panose="020B0604020202020204" pitchFamily="34" charset="0"/>
                        <a:buChar char="•"/>
                      </a:pPr>
                      <a:r>
                        <a:rPr lang="vi-VN" sz="2400">
                          <a:latin typeface="Times New Roman" panose="02020603050405020304" pitchFamily="18" charset="0"/>
                          <a:cs typeface="Times New Roman" panose="02020603050405020304" pitchFamily="18" charset="0"/>
                        </a:rPr>
                        <a:t>Luôn khẳng định </a:t>
                      </a:r>
                      <a:r>
                        <a:rPr lang="en-US" sz="2400">
                          <a:latin typeface="Times New Roman" panose="02020603050405020304" pitchFamily="18" charset="0"/>
                          <a:cs typeface="Times New Roman" panose="02020603050405020304" pitchFamily="18" charset="0"/>
                        </a:rPr>
                        <a:t>công nghiệp hóa, hiện đại hóa </a:t>
                      </a:r>
                      <a:r>
                        <a:rPr lang="vi-VN" sz="2400">
                          <a:latin typeface="Times New Roman" panose="02020603050405020304" pitchFamily="18" charset="0"/>
                          <a:cs typeface="Times New Roman" panose="02020603050405020304" pitchFamily="18" charset="0"/>
                        </a:rPr>
                        <a:t>là nhiệm vụ trọng tâm</a:t>
                      </a:r>
                      <a:r>
                        <a:rPr lang="en-US" sz="2400">
                          <a:latin typeface="Times New Roman" panose="02020603050405020304" pitchFamily="18" charset="0"/>
                          <a:cs typeface="Times New Roman" panose="02020603050405020304" pitchFamily="18" charset="0"/>
                        </a:rPr>
                        <a:t>.</a:t>
                      </a:r>
                      <a:endParaRPr lang="vi-VN" sz="240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vi-VN" sz="2400">
                          <a:latin typeface="Times New Roman" panose="02020603050405020304" pitchFamily="18" charset="0"/>
                          <a:cs typeface="Times New Roman" panose="02020603050405020304" pitchFamily="18" charset="0"/>
                        </a:rPr>
                        <a:t>Mục tiêu của </a:t>
                      </a:r>
                      <a:r>
                        <a:rPr lang="en-US" sz="2400">
                          <a:latin typeface="Times New Roman" panose="02020603050405020304" pitchFamily="18" charset="0"/>
                          <a:cs typeface="Times New Roman" panose="02020603050405020304" pitchFamily="18" charset="0"/>
                        </a:rPr>
                        <a:t>công nghiệp hóa, hiện đại hóa </a:t>
                      </a:r>
                      <a:r>
                        <a:rPr lang="vi-VN" sz="2400">
                          <a:latin typeface="Times New Roman" panose="02020603050405020304" pitchFamily="18" charset="0"/>
                          <a:cs typeface="Times New Roman" panose="02020603050405020304" pitchFamily="18" charset="0"/>
                        </a:rPr>
                        <a:t>là xây dựng cơ sở vật chất, văn hóa tinh thần cho nhân dân</a:t>
                      </a:r>
                      <a:r>
                        <a:rPr lang="en-US" sz="2400">
                          <a:latin typeface="Times New Roman" panose="02020603050405020304" pitchFamily="18" charset="0"/>
                          <a:cs typeface="Times New Roman" panose="02020603050405020304" pitchFamily="18" charset="0"/>
                        </a:rPr>
                        <a:t>.</a:t>
                      </a:r>
                      <a:r>
                        <a:rPr lang="vi-VN" sz="2400">
                          <a:latin typeface="Times New Roman" panose="02020603050405020304" pitchFamily="18" charset="0"/>
                          <a:cs typeface="Times New Roman" panose="02020603050405020304" pitchFamily="18" charset="0"/>
                        </a:rPr>
                        <a:t> </a:t>
                      </a:r>
                      <a:endParaRPr lang="en-US" sz="2400">
                        <a:latin typeface="Times New Roman" panose="02020603050405020304" pitchFamily="18" charset="0"/>
                        <a:cs typeface="Times New Roman" panose="02020603050405020304" pitchFamily="18" charset="0"/>
                      </a:endParaRPr>
                    </a:p>
                  </a:txBody>
                  <a:tcPr anchor="ctr"/>
                </a:tc>
                <a:tc hMerge="1">
                  <a:txBody>
                    <a:bodyPr/>
                    <a:lstStyle/>
                    <a:p>
                      <a:endParaRPr lang="en-US">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67979860"/>
                  </a:ext>
                </a:extLst>
              </a:tr>
            </a:tbl>
          </a:graphicData>
        </a:graphic>
      </p:graphicFrame>
    </p:spTree>
    <p:extLst>
      <p:ext uri="{BB962C8B-B14F-4D97-AF65-F5344CB8AC3E}">
        <p14:creationId xmlns:p14="http://schemas.microsoft.com/office/powerpoint/2010/main" val="251332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2"/>
            <a:ext cx="11029616" cy="468760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2"/>
            </a:pPr>
            <a:r>
              <a:rPr lang="en-US" b="1">
                <a:latin typeface="Times New Roman" panose="02020603050405020304" pitchFamily="18" charset="0"/>
                <a:cs typeface="Times New Roman" panose="02020603050405020304" pitchFamily="18" charset="0"/>
              </a:rPr>
              <a:t>Công nghiệp hóa, hiện đại hóa </a:t>
            </a:r>
            <a:r>
              <a:rPr lang="vi-VN" b="1">
                <a:latin typeface="Times New Roman" panose="02020603050405020304" pitchFamily="18" charset="0"/>
                <a:cs typeface="Times New Roman" panose="02020603050405020304" pitchFamily="18" charset="0"/>
              </a:rPr>
              <a:t>gắn với phát triển kinh tế thị trường định hướng xã hội chủ nghĩa và hội nhập kinh tế quốc tế </a:t>
            </a:r>
            <a:endParaRPr lang="en-US" b="1">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665BCC14-7930-46FA-B7C4-988F58D29DDF}"/>
              </a:ext>
            </a:extLst>
          </p:cNvPr>
          <p:cNvGraphicFramePr>
            <a:graphicFrameLocks noGrp="1"/>
          </p:cNvGraphicFramePr>
          <p:nvPr>
            <p:extLst>
              <p:ext uri="{D42A27DB-BD31-4B8C-83A1-F6EECF244321}">
                <p14:modId xmlns:p14="http://schemas.microsoft.com/office/powerpoint/2010/main" val="4029203911"/>
              </p:ext>
            </p:extLst>
          </p:nvPr>
        </p:nvGraphicFramePr>
        <p:xfrm>
          <a:off x="581191" y="3058160"/>
          <a:ext cx="11029616" cy="3464560"/>
        </p:xfrm>
        <a:graphic>
          <a:graphicData uri="http://schemas.openxmlformats.org/drawingml/2006/table">
            <a:tbl>
              <a:tblPr firstRow="1" bandRow="1">
                <a:tableStyleId>{5C22544A-7EE6-4342-B048-85BDC9FD1C3A}</a:tableStyleId>
              </a:tblPr>
              <a:tblGrid>
                <a:gridCol w="5514808">
                  <a:extLst>
                    <a:ext uri="{9D8B030D-6E8A-4147-A177-3AD203B41FA5}">
                      <a16:colId xmlns:a16="http://schemas.microsoft.com/office/drawing/2014/main" val="1691506484"/>
                    </a:ext>
                  </a:extLst>
                </a:gridCol>
                <a:gridCol w="5514808">
                  <a:extLst>
                    <a:ext uri="{9D8B030D-6E8A-4147-A177-3AD203B41FA5}">
                      <a16:colId xmlns:a16="http://schemas.microsoft.com/office/drawing/2014/main" val="3974681412"/>
                    </a:ext>
                  </a:extLst>
                </a:gridCol>
              </a:tblGrid>
              <a:tr h="527216">
                <a:tc>
                  <a:txBody>
                    <a:bodyPr/>
                    <a:lstStyle/>
                    <a:p>
                      <a:pPr algn="ctr"/>
                      <a:r>
                        <a:rPr lang="en-US" sz="2400">
                          <a:latin typeface="Times New Roman" panose="02020603050405020304" pitchFamily="18" charset="0"/>
                          <a:cs typeface="Times New Roman" panose="02020603050405020304" pitchFamily="18" charset="0"/>
                        </a:rPr>
                        <a:t>Trước thời kỳ đổi mới</a:t>
                      </a:r>
                    </a:p>
                  </a:txBody>
                  <a:tcPr anchor="ctr"/>
                </a:tc>
                <a:tc>
                  <a:txBody>
                    <a:bodyPr/>
                    <a:lstStyle/>
                    <a:p>
                      <a:pPr algn="ctr"/>
                      <a:r>
                        <a:rPr lang="en-US" sz="2400">
                          <a:latin typeface="Times New Roman" panose="02020603050405020304" pitchFamily="18" charset="0"/>
                          <a:cs typeface="Times New Roman" panose="02020603050405020304" pitchFamily="18" charset="0"/>
                        </a:rPr>
                        <a:t>Sau thời kỳ đổi mới</a:t>
                      </a:r>
                    </a:p>
                  </a:txBody>
                  <a:tcPr anchor="ctr"/>
                </a:tc>
                <a:extLst>
                  <a:ext uri="{0D108BD9-81ED-4DB2-BD59-A6C34878D82A}">
                    <a16:rowId xmlns:a16="http://schemas.microsoft.com/office/drawing/2014/main" val="3028817698"/>
                  </a:ext>
                </a:extLst>
              </a:tr>
              <a:tr h="2937344">
                <a:tc>
                  <a:txBody>
                    <a:bodyPr/>
                    <a:lstStyle/>
                    <a:p>
                      <a:pPr marL="342900" indent="-342900" algn="just">
                        <a:buFont typeface="Arial" panose="020B0604020202020204" pitchFamily="34" charset="0"/>
                        <a:buChar char="•"/>
                      </a:pPr>
                      <a:r>
                        <a:rPr lang="vi-VN" sz="2200">
                          <a:latin typeface="Times New Roman" panose="02020603050405020304" pitchFamily="18" charset="0"/>
                          <a:cs typeface="Times New Roman" panose="02020603050405020304" pitchFamily="18" charset="0"/>
                        </a:rPr>
                        <a:t>Tiến hành trong nền kinh tế kế hoạch hóa tập trung</a:t>
                      </a:r>
                      <a:r>
                        <a:rPr lang="en-US" sz="2200">
                          <a:latin typeface="Times New Roman" panose="02020603050405020304" pitchFamily="18" charset="0"/>
                          <a:cs typeface="Times New Roman" panose="02020603050405020304" pitchFamily="18" charset="0"/>
                        </a:rPr>
                        <a:t>.</a:t>
                      </a:r>
                      <a:endParaRPr lang="vi-VN" sz="220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vi-VN" sz="2200">
                          <a:latin typeface="Times New Roman" panose="02020603050405020304" pitchFamily="18" charset="0"/>
                          <a:cs typeface="Times New Roman" panose="02020603050405020304" pitchFamily="18" charset="0"/>
                        </a:rPr>
                        <a:t>Lực lượng chỉ có Nhà nước</a:t>
                      </a:r>
                      <a:r>
                        <a:rPr lang="en-US" sz="2200">
                          <a:latin typeface="Times New Roman" panose="02020603050405020304" pitchFamily="18" charset="0"/>
                          <a:cs typeface="Times New Roman" panose="02020603050405020304" pitchFamily="18" charset="0"/>
                        </a:rPr>
                        <a:t>.</a:t>
                      </a:r>
                      <a:endParaRPr lang="vi-VN" sz="220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vi-VN" sz="2200">
                          <a:latin typeface="Times New Roman" panose="02020603050405020304" pitchFamily="18" charset="0"/>
                          <a:cs typeface="Times New Roman" panose="02020603050405020304" pitchFamily="18" charset="0"/>
                        </a:rPr>
                        <a:t>Theo kế hoạch của Nhà nước thông qua các chỉ tiêu pháp lệnh</a:t>
                      </a:r>
                      <a:r>
                        <a:rPr lang="en-US" sz="2200">
                          <a:latin typeface="Times New Roman" panose="02020603050405020304" pitchFamily="18" charset="0"/>
                          <a:cs typeface="Times New Roman" panose="02020603050405020304" pitchFamily="18" charset="0"/>
                        </a:rPr>
                        <a:t>.</a:t>
                      </a:r>
                      <a:endParaRPr lang="vi-VN" sz="220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200">
                          <a:latin typeface="Times New Roman" panose="02020603050405020304" pitchFamily="18" charset="0"/>
                          <a:cs typeface="Times New Roman" panose="02020603050405020304" pitchFamily="18" charset="0"/>
                        </a:rPr>
                        <a:t>P</a:t>
                      </a:r>
                      <a:r>
                        <a:rPr lang="vi-VN" sz="2200">
                          <a:latin typeface="Times New Roman" panose="02020603050405020304" pitchFamily="18" charset="0"/>
                          <a:cs typeface="Times New Roman" panose="02020603050405020304" pitchFamily="18" charset="0"/>
                        </a:rPr>
                        <a:t>hân bổ nguồn lực bằng cơ chế hóa kế hoạch hóa tập trung của Nhà nước</a:t>
                      </a:r>
                      <a:r>
                        <a:rPr lang="en-US" sz="2200">
                          <a:latin typeface="Times New Roman" panose="02020603050405020304" pitchFamily="18" charset="0"/>
                          <a:cs typeface="Times New Roman" panose="02020603050405020304" pitchFamily="18" charset="0"/>
                        </a:rPr>
                        <a:t>.</a:t>
                      </a:r>
                    </a:p>
                  </a:txBody>
                  <a:tcPr anchor="ctr"/>
                </a:tc>
                <a:tc>
                  <a:txBody>
                    <a:bodyPr/>
                    <a:lstStyle/>
                    <a:p>
                      <a:pPr marL="342900" indent="-342900" algn="just">
                        <a:buFont typeface="Arial" panose="020B0604020202020204" pitchFamily="34" charset="0"/>
                        <a:buChar char="•"/>
                      </a:pPr>
                      <a:r>
                        <a:rPr lang="vi-VN" sz="2200">
                          <a:latin typeface="Times New Roman" panose="02020603050405020304" pitchFamily="18" charset="0"/>
                          <a:cs typeface="Times New Roman" panose="02020603050405020304" pitchFamily="18" charset="0"/>
                        </a:rPr>
                        <a:t>Tiến hành trong nền kinh tế thị trường định hướng XHCN</a:t>
                      </a:r>
                      <a:r>
                        <a:rPr lang="en-US" sz="2200">
                          <a:latin typeface="Times New Roman" panose="02020603050405020304" pitchFamily="18" charset="0"/>
                          <a:cs typeface="Times New Roman" panose="02020603050405020304" pitchFamily="18" charset="0"/>
                        </a:rPr>
                        <a:t>.</a:t>
                      </a:r>
                      <a:endParaRPr lang="vi-VN" sz="220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vi-VN" sz="2200">
                          <a:latin typeface="Times New Roman" panose="02020603050405020304" pitchFamily="18" charset="0"/>
                          <a:cs typeface="Times New Roman" panose="02020603050405020304" pitchFamily="18" charset="0"/>
                        </a:rPr>
                        <a:t>Lực lượng gồm nhiều thành phần</a:t>
                      </a:r>
                      <a:r>
                        <a:rPr lang="en-US" sz="2200">
                          <a:latin typeface="Times New Roman" panose="02020603050405020304" pitchFamily="18" charset="0"/>
                          <a:cs typeface="Times New Roman" panose="02020603050405020304" pitchFamily="18" charset="0"/>
                        </a:rPr>
                        <a:t>.</a:t>
                      </a:r>
                      <a:endParaRPr lang="vi-VN" sz="220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vi-VN" sz="2200">
                          <a:latin typeface="Times New Roman" panose="02020603050405020304" pitchFamily="18" charset="0"/>
                          <a:cs typeface="Times New Roman" panose="02020603050405020304" pitchFamily="18" charset="0"/>
                        </a:rPr>
                        <a:t>Không chỉ là việc của Nhà nước mà </a:t>
                      </a:r>
                      <a:r>
                        <a:rPr lang="en-US" sz="2200">
                          <a:latin typeface="Times New Roman" panose="02020603050405020304" pitchFamily="18" charset="0"/>
                          <a:cs typeface="Times New Roman" panose="02020603050405020304" pitchFamily="18" charset="0"/>
                        </a:rPr>
                        <a:t>còn là </a:t>
                      </a:r>
                      <a:r>
                        <a:rPr lang="vi-VN" sz="2200">
                          <a:latin typeface="Times New Roman" panose="02020603050405020304" pitchFamily="18" charset="0"/>
                          <a:cs typeface="Times New Roman" panose="02020603050405020304" pitchFamily="18" charset="0"/>
                        </a:rPr>
                        <a:t>của toàn dân</a:t>
                      </a:r>
                      <a:r>
                        <a:rPr lang="en-US" sz="2200">
                          <a:latin typeface="Times New Roman" panose="02020603050405020304" pitchFamily="18" charset="0"/>
                          <a:cs typeface="Times New Roman" panose="02020603050405020304" pitchFamily="18" charset="0"/>
                        </a:rPr>
                        <a:t> và </a:t>
                      </a:r>
                      <a:r>
                        <a:rPr lang="vi-VN" sz="2200">
                          <a:latin typeface="Times New Roman" panose="02020603050405020304" pitchFamily="18" charset="0"/>
                          <a:cs typeface="Times New Roman" panose="02020603050405020304" pitchFamily="18" charset="0"/>
                        </a:rPr>
                        <a:t>mọi thành phần kinh tế</a:t>
                      </a:r>
                      <a:r>
                        <a:rPr lang="en-US" sz="2200">
                          <a:latin typeface="Times New Roman" panose="02020603050405020304" pitchFamily="18" charset="0"/>
                          <a:cs typeface="Times New Roman" panose="02020603050405020304" pitchFamily="18" charset="0"/>
                        </a:rPr>
                        <a:t>.</a:t>
                      </a:r>
                      <a:endParaRPr lang="vi-VN" sz="220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200">
                          <a:latin typeface="Times New Roman" panose="02020603050405020304" pitchFamily="18" charset="0"/>
                          <a:cs typeface="Times New Roman" panose="02020603050405020304" pitchFamily="18" charset="0"/>
                        </a:rPr>
                        <a:t>Phân </a:t>
                      </a:r>
                      <a:r>
                        <a:rPr lang="vi-VN" sz="2200">
                          <a:latin typeface="Times New Roman" panose="02020603050405020304" pitchFamily="18" charset="0"/>
                          <a:cs typeface="Times New Roman" panose="02020603050405020304" pitchFamily="18" charset="0"/>
                        </a:rPr>
                        <a:t>bổ nguồn lực chủ yếu bằng cơ chế thị trường</a:t>
                      </a:r>
                      <a:r>
                        <a:rPr lang="en-US" sz="2200">
                          <a:latin typeface="Times New Roman" panose="02020603050405020304" pitchFamily="18" charset="0"/>
                          <a:cs typeface="Times New Roman" panose="02020603050405020304" pitchFamily="18" charset="0"/>
                        </a:rPr>
                        <a:t>.</a:t>
                      </a:r>
                    </a:p>
                  </a:txBody>
                  <a:tcPr anchor="ctr"/>
                </a:tc>
                <a:extLst>
                  <a:ext uri="{0D108BD9-81ED-4DB2-BD59-A6C34878D82A}">
                    <a16:rowId xmlns:a16="http://schemas.microsoft.com/office/drawing/2014/main" val="3867979860"/>
                  </a:ext>
                </a:extLst>
              </a:tr>
            </a:tbl>
          </a:graphicData>
        </a:graphic>
      </p:graphicFrame>
    </p:spTree>
    <p:extLst>
      <p:ext uri="{BB962C8B-B14F-4D97-AF65-F5344CB8AC3E}">
        <p14:creationId xmlns:p14="http://schemas.microsoft.com/office/powerpoint/2010/main" val="4219273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2"/>
            <a:ext cx="11029616" cy="468760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2"/>
            </a:pPr>
            <a:r>
              <a:rPr lang="en-US" b="1">
                <a:latin typeface="Times New Roman" panose="02020603050405020304" pitchFamily="18" charset="0"/>
                <a:cs typeface="Times New Roman" panose="02020603050405020304" pitchFamily="18" charset="0"/>
              </a:rPr>
              <a:t>Công nghiệp hóa, hiện đại hóa </a:t>
            </a:r>
            <a:r>
              <a:rPr lang="vi-VN" b="1">
                <a:latin typeface="Times New Roman" panose="02020603050405020304" pitchFamily="18" charset="0"/>
                <a:cs typeface="Times New Roman" panose="02020603050405020304" pitchFamily="18" charset="0"/>
              </a:rPr>
              <a:t>gắn với phát triển kinh tế thị trường định hướng xã hội chủ nghĩa và hội nhập kinh tế quốc tế</a:t>
            </a:r>
            <a:endParaRPr lang="en-US" b="1">
              <a:latin typeface="Times New Roman" panose="02020603050405020304" pitchFamily="18" charset="0"/>
              <a:cs typeface="Times New Roman" panose="02020603050405020304" pitchFamily="18" charset="0"/>
            </a:endParaRPr>
          </a:p>
          <a:p>
            <a:pPr algn="just"/>
            <a:r>
              <a:rPr lang="vi-VN">
                <a:latin typeface="Times New Roman" panose="02020603050405020304" pitchFamily="18" charset="0"/>
                <a:cs typeface="Times New Roman" panose="02020603050405020304" pitchFamily="18" charset="0"/>
              </a:rPr>
              <a:t>Kinh tế thị trường định hướng xã hội chủ nghĩa</a:t>
            </a:r>
            <a:r>
              <a:rPr lang="en-US">
                <a:latin typeface="Times New Roman" panose="02020603050405020304" pitchFamily="18" charset="0"/>
                <a:cs typeface="Times New Roman" panose="02020603050405020304" pitchFamily="18" charset="0"/>
              </a:rPr>
              <a:t>:</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Khai thác có hiệu quả mọi nguồn lực trong nền kinh tế.</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Đẩy nhanh quá trình công nghiệp hóa, hiện đại hóa đất nước.</a:t>
            </a:r>
          </a:p>
        </p:txBody>
      </p:sp>
      <p:pic>
        <p:nvPicPr>
          <p:cNvPr id="5" name="Picture 4">
            <a:extLst>
              <a:ext uri="{FF2B5EF4-FFF2-40B4-BE49-F238E27FC236}">
                <a16:creationId xmlns:a16="http://schemas.microsoft.com/office/drawing/2014/main" id="{6394A453-E3A3-48A6-BE22-B18721DD56B5}"/>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660186" y="2953476"/>
            <a:ext cx="3950621" cy="271580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74738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animEffect transition="in" filter="barn(inVertical)">
                                      <p:cBhvr>
                                        <p:cTn id="7" dur="500"/>
                                        <p:tgtEl>
                                          <p:spTgt spid="1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
                                            <p:txEl>
                                              <p:pRg st="2" end="2"/>
                                            </p:txEl>
                                          </p:spTgt>
                                        </p:tgtEl>
                                        <p:attrNameLst>
                                          <p:attrName>style.visibility</p:attrName>
                                        </p:attrNameLst>
                                      </p:cBhvr>
                                      <p:to>
                                        <p:strVal val="visible"/>
                                      </p:to>
                                    </p:set>
                                    <p:animEffect transition="in" filter="barn(inVertical)">
                                      <p:cBhvr>
                                        <p:cTn id="12" dur="500"/>
                                        <p:tgtEl>
                                          <p:spTgt spid="1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2">
                                            <p:txEl>
                                              <p:pRg st="3" end="3"/>
                                            </p:txEl>
                                          </p:spTgt>
                                        </p:tgtEl>
                                        <p:attrNameLst>
                                          <p:attrName>style.visibility</p:attrName>
                                        </p:attrNameLst>
                                      </p:cBhvr>
                                      <p:to>
                                        <p:strVal val="visible"/>
                                      </p:to>
                                    </p:set>
                                    <p:animEffect transition="in" filter="barn(inVertical)">
                                      <p:cBhvr>
                                        <p:cTn id="17" dur="500"/>
                                        <p:tgtEl>
                                          <p:spTgt spid="12">
                                            <p:txEl>
                                              <p:pRg st="3" end="3"/>
                                            </p:txEl>
                                          </p:spTgt>
                                        </p:tgtEl>
                                      </p:cBhvr>
                                    </p:animEffect>
                                  </p:childTnLst>
                                </p:cTn>
                              </p:par>
                            </p:childTnLst>
                          </p:cTn>
                        </p:par>
                        <p:par>
                          <p:cTn id="18" fill="hold">
                            <p:stCondLst>
                              <p:cond delay="500"/>
                            </p:stCondLst>
                            <p:childTnLst>
                              <p:par>
                                <p:cTn id="19" presetID="4" presetClass="entr" presetSubtype="16"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box(in)">
                                      <p:cBhvr>
                                        <p:cTn id="2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Nội dung chính</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416560" y="2099273"/>
            <a:ext cx="11308080" cy="46607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514350" indent="-514350" algn="just">
              <a:buFont typeface="+mj-lt"/>
              <a:buAutoNum type="romanUcPeriod"/>
            </a:pPr>
            <a:r>
              <a:rPr lang="en-US">
                <a:latin typeface="Times New Roman" panose="02020603050405020304" pitchFamily="18" charset="0"/>
                <a:cs typeface="Times New Roman" panose="02020603050405020304" pitchFamily="18" charset="0"/>
              </a:rPr>
              <a:t>Khái niệm, lịch sử quá trình công nghiệp hóa trên thế giới.</a:t>
            </a:r>
          </a:p>
          <a:p>
            <a:pPr marL="514350" indent="-514350" algn="just">
              <a:buFont typeface="+mj-lt"/>
              <a:buAutoNum type="romanUcPeriod"/>
            </a:pPr>
            <a:r>
              <a:rPr lang="en-US">
                <a:latin typeface="Times New Roman" panose="02020603050405020304" pitchFamily="18" charset="0"/>
                <a:cs typeface="Times New Roman" panose="02020603050405020304" pitchFamily="18" charset="0"/>
              </a:rPr>
              <a:t>Quan điểm của Đảng về công nghiệp hóa, hiện đại hóa (từ đại hội VI đến đại hội XII)</a:t>
            </a:r>
          </a:p>
          <a:p>
            <a:pPr marL="514350" indent="-514350" algn="just">
              <a:buFont typeface="+mj-lt"/>
              <a:buAutoNum type="romanUcPeriod"/>
            </a:pPr>
            <a:r>
              <a:rPr lang="en-US">
                <a:latin typeface="Times New Roman" panose="02020603050405020304" pitchFamily="18" charset="0"/>
                <a:cs typeface="Times New Roman" panose="02020603050405020304" pitchFamily="18" charset="0"/>
              </a:rPr>
              <a:t>Quan điểm cơ bản của Đảng về công nghiệp hóa, hiện đại hóa trong thời kỳ đổi mới</a:t>
            </a:r>
          </a:p>
          <a:p>
            <a:pPr marL="514350" indent="-514350" algn="just">
              <a:buFont typeface="+mj-lt"/>
              <a:buAutoNum type="romanUcPeriod"/>
            </a:pPr>
            <a:r>
              <a:rPr lang="en-US">
                <a:latin typeface="Times New Roman" panose="02020603050405020304" pitchFamily="18" charset="0"/>
                <a:cs typeface="Times New Roman" panose="02020603050405020304" pitchFamily="18" charset="0"/>
              </a:rPr>
              <a:t>Kết quả đường lối</a:t>
            </a:r>
          </a:p>
          <a:p>
            <a:pPr marL="514350" indent="-514350" algn="just">
              <a:buFont typeface="+mj-lt"/>
              <a:buAutoNum type="romanUcPeriod"/>
            </a:pPr>
            <a:r>
              <a:rPr lang="en-US">
                <a:latin typeface="Times New Roman" panose="02020603050405020304" pitchFamily="18" charset="0"/>
                <a:cs typeface="Times New Roman" panose="02020603050405020304" pitchFamily="18" charset="0"/>
              </a:rPr>
              <a:t>Trách nhiệm của sinh viên</a:t>
            </a:r>
          </a:p>
          <a:p>
            <a:pPr marL="514350" indent="-514350" algn="just">
              <a:buFont typeface="+mj-lt"/>
              <a:buAutoNum type="romanUcPeriod"/>
            </a:pP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7001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1324648"/>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2"/>
            </a:pPr>
            <a:r>
              <a:rPr lang="en-US" b="1">
                <a:latin typeface="Times New Roman" panose="02020603050405020304" pitchFamily="18" charset="0"/>
                <a:cs typeface="Times New Roman" panose="02020603050405020304" pitchFamily="18" charset="0"/>
              </a:rPr>
              <a:t>Công nghiệp hóa, hiện đại hóa </a:t>
            </a:r>
            <a:r>
              <a:rPr lang="vi-VN" b="1">
                <a:latin typeface="Times New Roman" panose="02020603050405020304" pitchFamily="18" charset="0"/>
                <a:cs typeface="Times New Roman" panose="02020603050405020304" pitchFamily="18" charset="0"/>
              </a:rPr>
              <a:t>gắn với phát triển kinh tế thị trường định hướng xã hội chủ nghĩa và hội nhập kinh tế quốc tế</a:t>
            </a:r>
            <a:endParaRPr lang="en-US" b="1">
              <a:latin typeface="Times New Roman" panose="02020603050405020304" pitchFamily="18" charset="0"/>
              <a:cs typeface="Times New Roman" panose="02020603050405020304" pitchFamily="18" charset="0"/>
            </a:endParaRPr>
          </a:p>
        </p:txBody>
      </p:sp>
      <p:sp>
        <p:nvSpPr>
          <p:cNvPr id="6" name="Rounded Rectangle 4">
            <a:extLst>
              <a:ext uri="{FF2B5EF4-FFF2-40B4-BE49-F238E27FC236}">
                <a16:creationId xmlns:a16="http://schemas.microsoft.com/office/drawing/2014/main" id="{ACA00FA1-48F9-467A-B067-20D54BB987F6}"/>
              </a:ext>
            </a:extLst>
          </p:cNvPr>
          <p:cNvSpPr/>
          <p:nvPr/>
        </p:nvSpPr>
        <p:spPr>
          <a:xfrm>
            <a:off x="581191" y="4235978"/>
            <a:ext cx="2548088" cy="1324648"/>
          </a:xfrm>
          <a:prstGeom prst="round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a:ln>
                  <a:noFill/>
                </a:ln>
                <a:solidFill>
                  <a:prstClr val="black"/>
                </a:solidFill>
                <a:effectLst/>
                <a:uLnTx/>
                <a:uFillTx/>
                <a:latin typeface="Times New Roman" panose="02020603050405020304" pitchFamily="18" charset="0"/>
                <a:ea typeface="+mn-ea"/>
                <a:cs typeface="Times New Roman" panose="02020603050405020304" pitchFamily="18" charset="0"/>
              </a:rPr>
              <a:t>Hội nhập, mở rộng quan hệ kinh tế quốc tế</a:t>
            </a:r>
            <a:endParaRPr kumimoji="0" lang="en-US" sz="2400" b="1" i="0" u="none" strike="noStrike" kern="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cxnSp>
        <p:nvCxnSpPr>
          <p:cNvPr id="7" name="Straight Arrow Connector 6">
            <a:extLst>
              <a:ext uri="{FF2B5EF4-FFF2-40B4-BE49-F238E27FC236}">
                <a16:creationId xmlns:a16="http://schemas.microsoft.com/office/drawing/2014/main" id="{320C5AB1-C02B-4563-B840-C174DF4F2173}"/>
              </a:ext>
            </a:extLst>
          </p:cNvPr>
          <p:cNvCxnSpPr>
            <a:cxnSpLocks/>
            <a:stCxn id="6" idx="3"/>
            <a:endCxn id="8" idx="2"/>
          </p:cNvCxnSpPr>
          <p:nvPr/>
        </p:nvCxnSpPr>
        <p:spPr>
          <a:xfrm flipV="1">
            <a:off x="3129279" y="3311244"/>
            <a:ext cx="464486" cy="1587058"/>
          </a:xfrm>
          <a:prstGeom prst="straightConnector1">
            <a:avLst/>
          </a:prstGeom>
          <a:noFill/>
          <a:ln w="28575" cap="flat" cmpd="sng" algn="ctr">
            <a:solidFill>
              <a:schemeClr val="accent2"/>
            </a:solidFill>
            <a:prstDash val="solid"/>
            <a:miter lim="800000"/>
            <a:tailEnd type="arrow"/>
          </a:ln>
          <a:effectLst/>
        </p:spPr>
      </p:cxnSp>
      <p:sp>
        <p:nvSpPr>
          <p:cNvPr id="8" name="Round Diagonal Corner Rectangle 7">
            <a:extLst>
              <a:ext uri="{FF2B5EF4-FFF2-40B4-BE49-F238E27FC236}">
                <a16:creationId xmlns:a16="http://schemas.microsoft.com/office/drawing/2014/main" id="{A6C88BB0-FBC7-4B67-840D-CEFE421F97EF}"/>
              </a:ext>
            </a:extLst>
          </p:cNvPr>
          <p:cNvSpPr/>
          <p:nvPr/>
        </p:nvSpPr>
        <p:spPr>
          <a:xfrm>
            <a:off x="3593765" y="2968344"/>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Thu hút vốn đầu tư nước ngoài.</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9" name="Round Diagonal Corner Rectangle 9">
            <a:extLst>
              <a:ext uri="{FF2B5EF4-FFF2-40B4-BE49-F238E27FC236}">
                <a16:creationId xmlns:a16="http://schemas.microsoft.com/office/drawing/2014/main" id="{FFBF7FDB-4900-4EEA-B600-D5CFDC4FEB46}"/>
              </a:ext>
            </a:extLst>
          </p:cNvPr>
          <p:cNvSpPr/>
          <p:nvPr/>
        </p:nvSpPr>
        <p:spPr>
          <a:xfrm>
            <a:off x="3609368" y="4027082"/>
            <a:ext cx="3343441"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Học hỏi kinh nghiệm quản lý.</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0" name="Round Diagonal Corner Rectangle 10">
            <a:extLst>
              <a:ext uri="{FF2B5EF4-FFF2-40B4-BE49-F238E27FC236}">
                <a16:creationId xmlns:a16="http://schemas.microsoft.com/office/drawing/2014/main" id="{D91088C9-E09B-42D4-ABCD-682D7906AAC8}"/>
              </a:ext>
            </a:extLst>
          </p:cNvPr>
          <p:cNvSpPr/>
          <p:nvPr/>
        </p:nvSpPr>
        <p:spPr>
          <a:xfrm>
            <a:off x="3593767" y="5018298"/>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Thu hút công nghệ hiện đại.</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11" name="Straight Arrow Connector 10">
            <a:extLst>
              <a:ext uri="{FF2B5EF4-FFF2-40B4-BE49-F238E27FC236}">
                <a16:creationId xmlns:a16="http://schemas.microsoft.com/office/drawing/2014/main" id="{7C5E6E47-9D4F-470F-901B-096C8713C6B7}"/>
              </a:ext>
            </a:extLst>
          </p:cNvPr>
          <p:cNvCxnSpPr>
            <a:cxnSpLocks/>
            <a:stCxn id="6" idx="3"/>
            <a:endCxn id="9" idx="2"/>
          </p:cNvCxnSpPr>
          <p:nvPr/>
        </p:nvCxnSpPr>
        <p:spPr>
          <a:xfrm flipV="1">
            <a:off x="3129279" y="4369982"/>
            <a:ext cx="480089" cy="528320"/>
          </a:xfrm>
          <a:prstGeom prst="straightConnector1">
            <a:avLst/>
          </a:prstGeom>
          <a:noFill/>
          <a:ln w="28575" cap="flat" cmpd="sng" algn="ctr">
            <a:solidFill>
              <a:schemeClr val="accent2"/>
            </a:solidFill>
            <a:prstDash val="solid"/>
            <a:miter lim="800000"/>
            <a:tailEnd type="arrow"/>
          </a:ln>
          <a:effectLst/>
        </p:spPr>
      </p:cxnSp>
      <p:cxnSp>
        <p:nvCxnSpPr>
          <p:cNvPr id="13" name="Straight Arrow Connector 12">
            <a:extLst>
              <a:ext uri="{FF2B5EF4-FFF2-40B4-BE49-F238E27FC236}">
                <a16:creationId xmlns:a16="http://schemas.microsoft.com/office/drawing/2014/main" id="{19583260-F01D-43D6-8601-0EEB00B8C496}"/>
              </a:ext>
            </a:extLst>
          </p:cNvPr>
          <p:cNvCxnSpPr>
            <a:cxnSpLocks/>
            <a:stCxn id="6" idx="3"/>
            <a:endCxn id="10" idx="2"/>
          </p:cNvCxnSpPr>
          <p:nvPr/>
        </p:nvCxnSpPr>
        <p:spPr>
          <a:xfrm>
            <a:off x="3129279" y="4898302"/>
            <a:ext cx="464488" cy="462896"/>
          </a:xfrm>
          <a:prstGeom prst="straightConnector1">
            <a:avLst/>
          </a:prstGeom>
          <a:noFill/>
          <a:ln w="28575" cap="flat" cmpd="sng" algn="ctr">
            <a:solidFill>
              <a:schemeClr val="accent2"/>
            </a:solidFill>
            <a:prstDash val="solid"/>
            <a:miter lim="800000"/>
            <a:tailEnd type="arrow"/>
          </a:ln>
          <a:effectLst/>
        </p:spPr>
      </p:cxnSp>
      <p:sp>
        <p:nvSpPr>
          <p:cNvPr id="27" name="Round Diagonal Corner Rectangle 10">
            <a:extLst>
              <a:ext uri="{FF2B5EF4-FFF2-40B4-BE49-F238E27FC236}">
                <a16:creationId xmlns:a16="http://schemas.microsoft.com/office/drawing/2014/main" id="{F41527CB-5846-4FB8-9CA9-F2B77AEC63EF}"/>
              </a:ext>
            </a:extLst>
          </p:cNvPr>
          <p:cNvSpPr/>
          <p:nvPr/>
        </p:nvSpPr>
        <p:spPr>
          <a:xfrm>
            <a:off x="3609368" y="6040798"/>
            <a:ext cx="337464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Khai thác thị trường thế giới.</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28" name="Straight Arrow Connector 27">
            <a:extLst>
              <a:ext uri="{FF2B5EF4-FFF2-40B4-BE49-F238E27FC236}">
                <a16:creationId xmlns:a16="http://schemas.microsoft.com/office/drawing/2014/main" id="{8F0BA868-5309-4D03-9208-ACEE7398D005}"/>
              </a:ext>
            </a:extLst>
          </p:cNvPr>
          <p:cNvCxnSpPr>
            <a:cxnSpLocks/>
            <a:stCxn id="6" idx="3"/>
            <a:endCxn id="27" idx="2"/>
          </p:cNvCxnSpPr>
          <p:nvPr/>
        </p:nvCxnSpPr>
        <p:spPr>
          <a:xfrm>
            <a:off x="3129279" y="4898302"/>
            <a:ext cx="480089" cy="1485396"/>
          </a:xfrm>
          <a:prstGeom prst="straightConnector1">
            <a:avLst/>
          </a:prstGeom>
          <a:noFill/>
          <a:ln w="28575" cap="flat" cmpd="sng" algn="ctr">
            <a:solidFill>
              <a:schemeClr val="accent2"/>
            </a:solidFill>
            <a:prstDash val="solid"/>
            <a:miter lim="800000"/>
            <a:tailEnd type="arrow"/>
          </a:ln>
          <a:effectLst/>
        </p:spPr>
      </p:cxnSp>
      <p:pic>
        <p:nvPicPr>
          <p:cNvPr id="37" name="Picture 36" descr="Screen Clipping">
            <a:extLst>
              <a:ext uri="{FF2B5EF4-FFF2-40B4-BE49-F238E27FC236}">
                <a16:creationId xmlns:a16="http://schemas.microsoft.com/office/drawing/2014/main" id="{15E56233-7182-4663-AAFF-A5C5A9EF489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896710" y="2666306"/>
            <a:ext cx="3590545" cy="19105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8" name="Picture 37" title="Inserting image...">
            <a:extLst>
              <a:ext uri="{FF2B5EF4-FFF2-40B4-BE49-F238E27FC236}">
                <a16:creationId xmlns:a16="http://schemas.microsoft.com/office/drawing/2014/main" id="{8379B864-6CCD-4711-A9BC-BDFDEDD051DD}"/>
              </a:ext>
            </a:extLst>
          </p:cNvPr>
          <p:cNvPicPr/>
          <p:nvPr/>
        </p:nvPicPr>
        <p:blipFill>
          <a:blip r:embed="rId3" cstate="screen">
            <a:extLst>
              <a:ext uri="{28A0092B-C50C-407E-A947-70E740481C1C}">
                <a14:useLocalDpi xmlns:a14="http://schemas.microsoft.com/office/drawing/2010/main"/>
              </a:ext>
            </a:extLst>
          </a:blip>
          <a:stretch>
            <a:fillRect/>
          </a:stretch>
        </p:blipFill>
        <p:spPr>
          <a:xfrm>
            <a:off x="7896710" y="4816089"/>
            <a:ext cx="3590545" cy="19105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87284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1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left)">
                                      <p:cBhvr>
                                        <p:cTn id="21" dur="500"/>
                                        <p:tgtEl>
                                          <p:spTgt spid="11"/>
                                        </p:tgtEl>
                                      </p:cBhvr>
                                    </p:animEffect>
                                  </p:childTnLst>
                                </p:cTn>
                              </p:par>
                            </p:childTnLst>
                          </p:cTn>
                        </p:par>
                        <p:par>
                          <p:cTn id="22" fill="hold">
                            <p:stCondLst>
                              <p:cond delay="500"/>
                            </p:stCondLst>
                            <p:childTnLst>
                              <p:par>
                                <p:cTn id="23" presetID="22" presetClass="entr" presetSubtype="8"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left)">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wipe(left)">
                                      <p:cBhvr>
                                        <p:cTn id="30" dur="500"/>
                                        <p:tgtEl>
                                          <p:spTgt spid="13"/>
                                        </p:tgtEl>
                                      </p:cBhvr>
                                    </p:animEffect>
                                  </p:childTnLst>
                                </p:cTn>
                              </p:par>
                            </p:childTnLst>
                          </p:cTn>
                        </p:par>
                        <p:par>
                          <p:cTn id="31" fill="hold">
                            <p:stCondLst>
                              <p:cond delay="500"/>
                            </p:stCondLst>
                            <p:childTnLst>
                              <p:par>
                                <p:cTn id="32" presetID="22" presetClass="entr" presetSubtype="8"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left)">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500"/>
                                        <p:tgtEl>
                                          <p:spTgt spid="28"/>
                                        </p:tgtEl>
                                      </p:cBhvr>
                                    </p:animEffect>
                                  </p:childTnLst>
                                </p:cTn>
                              </p:par>
                            </p:childTnLst>
                          </p:cTn>
                        </p:par>
                        <p:par>
                          <p:cTn id="40" fill="hold">
                            <p:stCondLst>
                              <p:cond delay="500"/>
                            </p:stCondLst>
                            <p:childTnLst>
                              <p:par>
                                <p:cTn id="41" presetID="22" presetClass="entr" presetSubtype="8"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wipe(left)">
                                      <p:cBhvr>
                                        <p:cTn id="43" dur="500"/>
                                        <p:tgtEl>
                                          <p:spTgt spid="27"/>
                                        </p:tgtEl>
                                      </p:cBhvr>
                                    </p:animEffect>
                                  </p:childTnLst>
                                </p:cTn>
                              </p:par>
                            </p:childTnLst>
                          </p:cTn>
                        </p:par>
                        <p:par>
                          <p:cTn id="44" fill="hold">
                            <p:stCondLst>
                              <p:cond delay="1000"/>
                            </p:stCondLst>
                            <p:childTnLst>
                              <p:par>
                                <p:cTn id="45" presetID="4" presetClass="entr" presetSubtype="16" fill="hold" nodeType="after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box(in)">
                                      <p:cBhvr>
                                        <p:cTn id="47" dur="1000"/>
                                        <p:tgtEl>
                                          <p:spTgt spid="37"/>
                                        </p:tgtEl>
                                      </p:cBhvr>
                                    </p:animEffect>
                                  </p:childTnLst>
                                </p:cTn>
                              </p:par>
                              <p:par>
                                <p:cTn id="48" presetID="4" presetClass="entr" presetSubtype="16" fill="hold" nodeType="with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box(in)">
                                      <p:cBhvr>
                                        <p:cTn id="50"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2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2"/>
            <a:ext cx="11029616" cy="401704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3"/>
            </a:pPr>
            <a:r>
              <a:rPr lang="en-US" b="1">
                <a:latin typeface="Times New Roman" panose="02020603050405020304" pitchFamily="18" charset="0"/>
                <a:cs typeface="Times New Roman" panose="02020603050405020304" pitchFamily="18" charset="0"/>
              </a:rPr>
              <a:t>Lấy phát huy nguồn lực con người là yếu tố cơ bản cho sự phát triển nhanh, bền vững</a:t>
            </a:r>
            <a:endParaRPr lang="vi-VN" b="1">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Các yếu tố tham gia vào quá trình công nghiệp hóa, hiện đại hóa:</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Vốn.</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Thể chế chính trị và quản lý Nhà nước.</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Khoa học công nghệ.</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Cơ cấu kinh tế.</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Con người.</a:t>
            </a:r>
            <a:endParaRPr lang="vi-VN" b="1">
              <a:latin typeface="Times New Roman" panose="02020603050405020304" pitchFamily="18" charset="0"/>
              <a:cs typeface="Times New Roman" panose="02020603050405020304" pitchFamily="18" charset="0"/>
            </a:endParaRPr>
          </a:p>
        </p:txBody>
      </p:sp>
      <p:pic>
        <p:nvPicPr>
          <p:cNvPr id="8194" name="Picture 2">
            <a:extLst>
              <a:ext uri="{FF2B5EF4-FFF2-40B4-BE49-F238E27FC236}">
                <a16:creationId xmlns:a16="http://schemas.microsoft.com/office/drawing/2014/main" id="{7FFC1C53-5716-4F11-B8F8-42A0412B8BD3}"/>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984240" y="3518765"/>
            <a:ext cx="5626567" cy="297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8665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12">
                                            <p:txEl>
                                              <p:pRg st="1" end="1"/>
                                            </p:txEl>
                                          </p:spTgt>
                                        </p:tgtEl>
                                        <p:attrNameLst>
                                          <p:attrName>style.visibility</p:attrName>
                                        </p:attrNameLst>
                                      </p:cBhvr>
                                      <p:to>
                                        <p:strVal val="visible"/>
                                      </p:to>
                                    </p:set>
                                    <p:animEffect transition="in" filter="barn(inVertical)">
                                      <p:cBhvr>
                                        <p:cTn id="13" dur="500"/>
                                        <p:tgtEl>
                                          <p:spTgt spid="12">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12">
                                            <p:txEl>
                                              <p:pRg st="2" end="2"/>
                                            </p:txEl>
                                          </p:spTgt>
                                        </p:tgtEl>
                                        <p:attrNameLst>
                                          <p:attrName>style.visibility</p:attrName>
                                        </p:attrNameLst>
                                      </p:cBhvr>
                                      <p:to>
                                        <p:strVal val="visible"/>
                                      </p:to>
                                    </p:set>
                                    <p:animEffect transition="in" filter="wipe(up)">
                                      <p:cBhvr>
                                        <p:cTn id="18" dur="500"/>
                                        <p:tgtEl>
                                          <p:spTgt spid="12">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12">
                                            <p:txEl>
                                              <p:pRg st="3" end="3"/>
                                            </p:txEl>
                                          </p:spTgt>
                                        </p:tgtEl>
                                        <p:attrNameLst>
                                          <p:attrName>style.visibility</p:attrName>
                                        </p:attrNameLst>
                                      </p:cBhvr>
                                      <p:to>
                                        <p:strVal val="visible"/>
                                      </p:to>
                                    </p:set>
                                    <p:animEffect transition="in" filter="wipe(up)">
                                      <p:cBhvr>
                                        <p:cTn id="23" dur="500"/>
                                        <p:tgtEl>
                                          <p:spTgt spid="12">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nodeType="clickEffect">
                                  <p:stCondLst>
                                    <p:cond delay="0"/>
                                  </p:stCondLst>
                                  <p:childTnLst>
                                    <p:set>
                                      <p:cBhvr>
                                        <p:cTn id="27" dur="1" fill="hold">
                                          <p:stCondLst>
                                            <p:cond delay="0"/>
                                          </p:stCondLst>
                                        </p:cTn>
                                        <p:tgtEl>
                                          <p:spTgt spid="12">
                                            <p:txEl>
                                              <p:pRg st="4" end="4"/>
                                            </p:txEl>
                                          </p:spTgt>
                                        </p:tgtEl>
                                        <p:attrNameLst>
                                          <p:attrName>style.visibility</p:attrName>
                                        </p:attrNameLst>
                                      </p:cBhvr>
                                      <p:to>
                                        <p:strVal val="visible"/>
                                      </p:to>
                                    </p:set>
                                    <p:animEffect transition="in" filter="wipe(up)">
                                      <p:cBhvr>
                                        <p:cTn id="28" dur="500"/>
                                        <p:tgtEl>
                                          <p:spTgt spid="12">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12">
                                            <p:txEl>
                                              <p:pRg st="5" end="5"/>
                                            </p:txEl>
                                          </p:spTgt>
                                        </p:tgtEl>
                                        <p:attrNameLst>
                                          <p:attrName>style.visibility</p:attrName>
                                        </p:attrNameLst>
                                      </p:cBhvr>
                                      <p:to>
                                        <p:strVal val="visible"/>
                                      </p:to>
                                    </p:set>
                                    <p:animEffect transition="in" filter="wipe(up)">
                                      <p:cBhvr>
                                        <p:cTn id="33" dur="500"/>
                                        <p:tgtEl>
                                          <p:spTgt spid="12">
                                            <p:txEl>
                                              <p:pRg st="5" end="5"/>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nodeType="clickEffect">
                                  <p:stCondLst>
                                    <p:cond delay="0"/>
                                  </p:stCondLst>
                                  <p:childTnLst>
                                    <p:set>
                                      <p:cBhvr>
                                        <p:cTn id="37" dur="1" fill="hold">
                                          <p:stCondLst>
                                            <p:cond delay="0"/>
                                          </p:stCondLst>
                                        </p:cTn>
                                        <p:tgtEl>
                                          <p:spTgt spid="12">
                                            <p:txEl>
                                              <p:pRg st="6" end="6"/>
                                            </p:txEl>
                                          </p:spTgt>
                                        </p:tgtEl>
                                        <p:attrNameLst>
                                          <p:attrName>style.visibility</p:attrName>
                                        </p:attrNameLst>
                                      </p:cBhvr>
                                      <p:to>
                                        <p:strVal val="visible"/>
                                      </p:to>
                                    </p:set>
                                    <p:animEffect transition="in" filter="wipe(up)">
                                      <p:cBhvr>
                                        <p:cTn id="38" dur="500"/>
                                        <p:tgtEl>
                                          <p:spTgt spid="12">
                                            <p:txEl>
                                              <p:pRg st="6" end="6"/>
                                            </p:txEl>
                                          </p:spTgt>
                                        </p:tgtEl>
                                      </p:cBhvr>
                                    </p:animEffect>
                                  </p:childTnLst>
                                </p:cTn>
                              </p:par>
                            </p:childTnLst>
                          </p:cTn>
                        </p:par>
                        <p:par>
                          <p:cTn id="39" fill="hold">
                            <p:stCondLst>
                              <p:cond delay="500"/>
                            </p:stCondLst>
                            <p:childTnLst>
                              <p:par>
                                <p:cTn id="40" presetID="21" presetClass="entr" presetSubtype="4" fill="hold" nodeType="afterEffect">
                                  <p:stCondLst>
                                    <p:cond delay="0"/>
                                  </p:stCondLst>
                                  <p:childTnLst>
                                    <p:set>
                                      <p:cBhvr>
                                        <p:cTn id="41" dur="1" fill="hold">
                                          <p:stCondLst>
                                            <p:cond delay="0"/>
                                          </p:stCondLst>
                                        </p:cTn>
                                        <p:tgtEl>
                                          <p:spTgt spid="8194"/>
                                        </p:tgtEl>
                                        <p:attrNameLst>
                                          <p:attrName>style.visibility</p:attrName>
                                        </p:attrNameLst>
                                      </p:cBhvr>
                                      <p:to>
                                        <p:strVal val="visible"/>
                                      </p:to>
                                    </p:set>
                                    <p:animEffect transition="in" filter="wheel(4)">
                                      <p:cBhvr>
                                        <p:cTn id="42" dur="10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1873288"/>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3"/>
            </a:pPr>
            <a:r>
              <a:rPr lang="en-US" b="1">
                <a:latin typeface="Times New Roman" panose="02020603050405020304" pitchFamily="18" charset="0"/>
                <a:cs typeface="Times New Roman" panose="02020603050405020304" pitchFamily="18" charset="0"/>
              </a:rPr>
              <a:t>L</a:t>
            </a:r>
            <a:r>
              <a:rPr lang="vi-VN" b="1">
                <a:latin typeface="Times New Roman" panose="02020603050405020304" pitchFamily="18" charset="0"/>
                <a:cs typeface="Times New Roman" panose="02020603050405020304" pitchFamily="18" charset="0"/>
              </a:rPr>
              <a:t>ấy phát huy nguồn lực con người là yếu tố cơ bản cho sự phát triển nhanh, bền vững</a:t>
            </a:r>
          </a:p>
          <a:p>
            <a:pPr algn="just"/>
            <a:r>
              <a:rPr lang="en-US">
                <a:latin typeface="Times New Roman" panose="02020603050405020304" pitchFamily="18" charset="0"/>
                <a:cs typeface="Times New Roman" panose="02020603050405020304" pitchFamily="18" charset="0"/>
              </a:rPr>
              <a:t>Công nghiệp hóa, hiện đại hóa là sự nghiệp của toàn dân, của mọi thành phần kinh tế.</a:t>
            </a:r>
          </a:p>
          <a:p>
            <a:pPr marL="457200" indent="-457200" algn="just">
              <a:buFont typeface="+mj-lt"/>
              <a:buAutoNum type="arabicPeriod" startAt="2"/>
            </a:pPr>
            <a:endParaRPr lang="vi-VN" b="1">
              <a:latin typeface="Times New Roman" panose="02020603050405020304" pitchFamily="18" charset="0"/>
              <a:cs typeface="Times New Roman" panose="02020603050405020304" pitchFamily="18" charset="0"/>
            </a:endParaRPr>
          </a:p>
        </p:txBody>
      </p:sp>
      <p:pic>
        <p:nvPicPr>
          <p:cNvPr id="5" name="Picture 2" descr="Nâng cao chất lượng nguồn nhân lực khoa học công nghệ">
            <a:extLst>
              <a:ext uri="{FF2B5EF4-FFF2-40B4-BE49-F238E27FC236}">
                <a16:creationId xmlns:a16="http://schemas.microsoft.com/office/drawing/2014/main" id="{4CF0CBAC-69D3-45DD-B50D-765F8227EC1C}"/>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36880" y="3429000"/>
            <a:ext cx="3616959" cy="237744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DBE89BAC-1591-4CA8-A849-805531C8D9E3}"/>
              </a:ext>
            </a:extLst>
          </p:cNvPr>
          <p:cNvPicPr>
            <a:picLocks noChangeAspect="1"/>
          </p:cNvPicPr>
          <p:nvPr/>
        </p:nvPicPr>
        <p:blipFill>
          <a:blip r:embed="rId3"/>
          <a:stretch>
            <a:fillRect/>
          </a:stretch>
        </p:blipFill>
        <p:spPr>
          <a:xfrm>
            <a:off x="4190999" y="3429000"/>
            <a:ext cx="3810000" cy="2377441"/>
          </a:xfrm>
          <a:prstGeom prst="rect">
            <a:avLst/>
          </a:prstGeom>
        </p:spPr>
      </p:pic>
      <p:pic>
        <p:nvPicPr>
          <p:cNvPr id="7" name="Picture 6">
            <a:extLst>
              <a:ext uri="{FF2B5EF4-FFF2-40B4-BE49-F238E27FC236}">
                <a16:creationId xmlns:a16="http://schemas.microsoft.com/office/drawing/2014/main" id="{5D43611A-B9C6-41A1-8B70-5E2D9757CF94}"/>
              </a:ext>
            </a:extLst>
          </p:cNvPr>
          <p:cNvPicPr>
            <a:picLocks noChangeAspect="1"/>
          </p:cNvPicPr>
          <p:nvPr/>
        </p:nvPicPr>
        <p:blipFill>
          <a:blip r:embed="rId4"/>
          <a:stretch>
            <a:fillRect/>
          </a:stretch>
        </p:blipFill>
        <p:spPr>
          <a:xfrm>
            <a:off x="8138159" y="3429000"/>
            <a:ext cx="3609808" cy="2377440"/>
          </a:xfrm>
          <a:prstGeom prst="rect">
            <a:avLst/>
          </a:prstGeom>
        </p:spPr>
      </p:pic>
      <p:sp>
        <p:nvSpPr>
          <p:cNvPr id="8" name="Rectangle: Rounded Corners 7">
            <a:extLst>
              <a:ext uri="{FF2B5EF4-FFF2-40B4-BE49-F238E27FC236}">
                <a16:creationId xmlns:a16="http://schemas.microsoft.com/office/drawing/2014/main" id="{B0165204-7451-40C3-A80C-0EC637D93ACF}"/>
              </a:ext>
            </a:extLst>
          </p:cNvPr>
          <p:cNvSpPr/>
          <p:nvPr/>
        </p:nvSpPr>
        <p:spPr>
          <a:xfrm>
            <a:off x="609133" y="6060142"/>
            <a:ext cx="3279609" cy="4949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Cán bộ khoa học công nghệ</a:t>
            </a:r>
          </a:p>
        </p:txBody>
      </p:sp>
      <p:sp>
        <p:nvSpPr>
          <p:cNvPr id="9" name="Rectangle: Rounded Corners 8">
            <a:extLst>
              <a:ext uri="{FF2B5EF4-FFF2-40B4-BE49-F238E27FC236}">
                <a16:creationId xmlns:a16="http://schemas.microsoft.com/office/drawing/2014/main" id="{A6929407-7CAB-4F82-A69A-43F0E4ED1B73}"/>
              </a:ext>
            </a:extLst>
          </p:cNvPr>
          <p:cNvSpPr/>
          <p:nvPr/>
        </p:nvSpPr>
        <p:spPr>
          <a:xfrm>
            <a:off x="4456195" y="6060142"/>
            <a:ext cx="3279609" cy="4949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Cán bộ khoa học quản lý</a:t>
            </a:r>
          </a:p>
        </p:txBody>
      </p:sp>
      <p:sp>
        <p:nvSpPr>
          <p:cNvPr id="10" name="Rectangle: Rounded Corners 9">
            <a:extLst>
              <a:ext uri="{FF2B5EF4-FFF2-40B4-BE49-F238E27FC236}">
                <a16:creationId xmlns:a16="http://schemas.microsoft.com/office/drawing/2014/main" id="{654A2AEE-8306-4816-AE7B-5F2053C68692}"/>
              </a:ext>
            </a:extLst>
          </p:cNvPr>
          <p:cNvSpPr/>
          <p:nvPr/>
        </p:nvSpPr>
        <p:spPr>
          <a:xfrm>
            <a:off x="8303257" y="6060142"/>
            <a:ext cx="3279609" cy="4949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Đội ngũ công nhân lành nghề</a:t>
            </a:r>
          </a:p>
        </p:txBody>
      </p:sp>
    </p:spTree>
    <p:extLst>
      <p:ext uri="{BB962C8B-B14F-4D97-AF65-F5344CB8AC3E}">
        <p14:creationId xmlns:p14="http://schemas.microsoft.com/office/powerpoint/2010/main" val="2692787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animEffect transition="in" filter="barn(inVertical)">
                                      <p:cBhvr>
                                        <p:cTn id="7" dur="500"/>
                                        <p:tgtEl>
                                          <p:spTgt spid="1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par>
                                <p:cTn id="14" presetID="22" presetClass="entr" presetSubtype="1"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up)">
                                      <p:cBhvr>
                                        <p:cTn id="16" dur="500"/>
                                        <p:tgtEl>
                                          <p:spTgt spid="5"/>
                                        </p:tgtEl>
                                      </p:cBhvr>
                                    </p:animEffect>
                                  </p:childTnLst>
                                </p:cTn>
                              </p:par>
                            </p:childTnLst>
                          </p:cTn>
                        </p:par>
                        <p:par>
                          <p:cTn id="17" fill="hold">
                            <p:stCondLst>
                              <p:cond delay="500"/>
                            </p:stCondLst>
                            <p:childTnLst>
                              <p:par>
                                <p:cTn id="18" presetID="2" presetClass="entr" presetSubtype="4"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2" presetClass="entr" presetSubtype="1"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up)">
                                      <p:cBhvr>
                                        <p:cTn id="24" dur="500"/>
                                        <p:tgtEl>
                                          <p:spTgt spid="6"/>
                                        </p:tgtEl>
                                      </p:cBhvr>
                                    </p:animEffect>
                                  </p:childTnLst>
                                </p:cTn>
                              </p:par>
                            </p:childTnLst>
                          </p:cTn>
                        </p:par>
                        <p:par>
                          <p:cTn id="25" fill="hold">
                            <p:stCondLst>
                              <p:cond delay="1000"/>
                            </p:stCondLst>
                            <p:childTnLst>
                              <p:par>
                                <p:cTn id="26" presetID="2" presetClass="entr" presetSubtype="4"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ppt_x"/>
                                          </p:val>
                                        </p:tav>
                                        <p:tav tm="100000">
                                          <p:val>
                                            <p:strVal val="#ppt_x"/>
                                          </p:val>
                                        </p:tav>
                                      </p:tavLst>
                                    </p:anim>
                                    <p:anim calcmode="lin" valueType="num">
                                      <p:cBhvr additive="base">
                                        <p:cTn id="29" dur="500" fill="hold"/>
                                        <p:tgtEl>
                                          <p:spTgt spid="10"/>
                                        </p:tgtEl>
                                        <p:attrNameLst>
                                          <p:attrName>ppt_y</p:attrName>
                                        </p:attrNameLst>
                                      </p:cBhvr>
                                      <p:tavLst>
                                        <p:tav tm="0">
                                          <p:val>
                                            <p:strVal val="1+#ppt_h/2"/>
                                          </p:val>
                                        </p:tav>
                                        <p:tav tm="100000">
                                          <p:val>
                                            <p:strVal val="#ppt_y"/>
                                          </p:val>
                                        </p:tav>
                                      </p:tavLst>
                                    </p:anim>
                                  </p:childTnLst>
                                </p:cTn>
                              </p:par>
                              <p:par>
                                <p:cTn id="30" presetID="22" presetClass="entr" presetSubtype="1"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up)">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1873288"/>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3"/>
            </a:pPr>
            <a:r>
              <a:rPr lang="en-US" b="1">
                <a:latin typeface="Times New Roman" panose="02020603050405020304" pitchFamily="18" charset="0"/>
                <a:cs typeface="Times New Roman" panose="02020603050405020304" pitchFamily="18" charset="0"/>
              </a:rPr>
              <a:t>L</a:t>
            </a:r>
            <a:r>
              <a:rPr lang="vi-VN" b="1">
                <a:latin typeface="Times New Roman" panose="02020603050405020304" pitchFamily="18" charset="0"/>
                <a:cs typeface="Times New Roman" panose="02020603050405020304" pitchFamily="18" charset="0"/>
              </a:rPr>
              <a:t>ấy phát huy nguồn lực con người là yếu tố cơ bản cho sự phát triển nhanh, bền vững</a:t>
            </a:r>
          </a:p>
          <a:p>
            <a:pPr algn="just"/>
            <a:r>
              <a:rPr lang="en-US">
                <a:latin typeface="Times New Roman" panose="02020603050405020304" pitchFamily="18" charset="0"/>
                <a:cs typeface="Times New Roman" panose="02020603050405020304" pitchFamily="18" charset="0"/>
              </a:rPr>
              <a:t>Nguồn nhân lực cho công nghiệp hóa, hiện đại hóa:</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Đủ số lượng.</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Cân đối về cơ cấu và trình độ.</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Thành thạo sử dụng công nghệ tiên tiến.</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Có khả năng sáng tạo công nghệ mới.</a:t>
            </a:r>
          </a:p>
          <a:p>
            <a:pPr marL="457200" indent="-457200" algn="just">
              <a:buFont typeface="+mj-lt"/>
              <a:buAutoNum type="arabicPeriod" startAt="2"/>
            </a:pPr>
            <a:endParaRPr lang="vi-VN" b="1">
              <a:latin typeface="Times New Roman" panose="02020603050405020304" pitchFamily="18" charset="0"/>
              <a:cs typeface="Times New Roman" panose="02020603050405020304" pitchFamily="18" charset="0"/>
            </a:endParaRPr>
          </a:p>
        </p:txBody>
      </p:sp>
      <p:pic>
        <p:nvPicPr>
          <p:cNvPr id="11" name="Picture 2">
            <a:extLst>
              <a:ext uri="{FF2B5EF4-FFF2-40B4-BE49-F238E27FC236}">
                <a16:creationId xmlns:a16="http://schemas.microsoft.com/office/drawing/2014/main" id="{A690D88A-467D-43F4-AA82-15DD67A0FA77}"/>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8575040" y="2599287"/>
            <a:ext cx="3106887" cy="1919909"/>
          </a:xfrm>
          <a:prstGeom prst="rect">
            <a:avLst/>
          </a:prstGeom>
          <a:ln>
            <a:noFill/>
          </a:ln>
          <a:effectLst/>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D63D9AD5-4653-4968-BEB3-88C752E7D07E}"/>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8575040" y="4549676"/>
            <a:ext cx="3106887" cy="2145764"/>
          </a:xfrm>
          <a:prstGeom prst="rect">
            <a:avLst/>
          </a:prstGeom>
          <a:ln>
            <a:noFill/>
          </a:ln>
          <a:effectLst/>
          <a:extLst>
            <a:ext uri="{909E8E84-426E-40DD-AFC4-6F175D3DCCD1}">
              <a14:hiddenFill xmlns:a14="http://schemas.microsoft.com/office/drawing/2010/main">
                <a:solidFill>
                  <a:srgbClr val="FFFFFF"/>
                </a:solidFill>
              </a14:hiddenFill>
            </a:ext>
          </a:extLst>
        </p:spPr>
      </p:pic>
      <p:pic>
        <p:nvPicPr>
          <p:cNvPr id="14" name="Picture 6" descr="Ngày hội khởi nghiệp đổi mới sáng tạo Quốc gia năm 2019 - Ảnh thời sự trong  nước - Văn hoá &amp;amp; Xã hội - Thông tấn xã Việt Nam (TTXVN)">
            <a:extLst>
              <a:ext uri="{FF2B5EF4-FFF2-40B4-BE49-F238E27FC236}">
                <a16:creationId xmlns:a16="http://schemas.microsoft.com/office/drawing/2014/main" id="{E5ED611A-7262-4200-8A13-8926F92A7360}"/>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5577707" y="4549676"/>
            <a:ext cx="2966853" cy="2145764"/>
          </a:xfrm>
          <a:prstGeom prst="rect">
            <a:avLst/>
          </a:prstGeom>
          <a:ln>
            <a:no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7774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animEffect transition="in" filter="barn(inVertical)">
                                      <p:cBhvr>
                                        <p:cTn id="7" dur="500"/>
                                        <p:tgtEl>
                                          <p:spTgt spid="1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2">
                                            <p:txEl>
                                              <p:pRg st="2" end="2"/>
                                            </p:txEl>
                                          </p:spTgt>
                                        </p:tgtEl>
                                        <p:attrNameLst>
                                          <p:attrName>style.visibility</p:attrName>
                                        </p:attrNameLst>
                                      </p:cBhvr>
                                      <p:to>
                                        <p:strVal val="visible"/>
                                      </p:to>
                                    </p:set>
                                    <p:animEffect transition="in" filter="wipe(up)">
                                      <p:cBhvr>
                                        <p:cTn id="12" dur="500"/>
                                        <p:tgtEl>
                                          <p:spTgt spid="1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2">
                                            <p:txEl>
                                              <p:pRg st="3" end="3"/>
                                            </p:txEl>
                                          </p:spTgt>
                                        </p:tgtEl>
                                        <p:attrNameLst>
                                          <p:attrName>style.visibility</p:attrName>
                                        </p:attrNameLst>
                                      </p:cBhvr>
                                      <p:to>
                                        <p:strVal val="visible"/>
                                      </p:to>
                                    </p:set>
                                    <p:animEffect transition="in" filter="wipe(up)">
                                      <p:cBhvr>
                                        <p:cTn id="17" dur="500"/>
                                        <p:tgtEl>
                                          <p:spTgt spid="1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2">
                                            <p:txEl>
                                              <p:pRg st="4" end="4"/>
                                            </p:txEl>
                                          </p:spTgt>
                                        </p:tgtEl>
                                        <p:attrNameLst>
                                          <p:attrName>style.visibility</p:attrName>
                                        </p:attrNameLst>
                                      </p:cBhvr>
                                      <p:to>
                                        <p:strVal val="visible"/>
                                      </p:to>
                                    </p:set>
                                    <p:animEffect transition="in" filter="wipe(up)">
                                      <p:cBhvr>
                                        <p:cTn id="22" dur="500"/>
                                        <p:tgtEl>
                                          <p:spTgt spid="12">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2">
                                            <p:txEl>
                                              <p:pRg st="5" end="5"/>
                                            </p:txEl>
                                          </p:spTgt>
                                        </p:tgtEl>
                                        <p:attrNameLst>
                                          <p:attrName>style.visibility</p:attrName>
                                        </p:attrNameLst>
                                      </p:cBhvr>
                                      <p:to>
                                        <p:strVal val="visible"/>
                                      </p:to>
                                    </p:set>
                                    <p:animEffect transition="in" filter="wipe(up)">
                                      <p:cBhvr>
                                        <p:cTn id="27" dur="500"/>
                                        <p:tgtEl>
                                          <p:spTgt spid="12">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p:cTn id="32" dur="500" fill="hold"/>
                                        <p:tgtEl>
                                          <p:spTgt spid="11"/>
                                        </p:tgtEl>
                                        <p:attrNameLst>
                                          <p:attrName>ppt_w</p:attrName>
                                        </p:attrNameLst>
                                      </p:cBhvr>
                                      <p:tavLst>
                                        <p:tav tm="0">
                                          <p:val>
                                            <p:fltVal val="0"/>
                                          </p:val>
                                        </p:tav>
                                        <p:tav tm="100000">
                                          <p:val>
                                            <p:strVal val="#ppt_w"/>
                                          </p:val>
                                        </p:tav>
                                      </p:tavLst>
                                    </p:anim>
                                    <p:anim calcmode="lin" valueType="num">
                                      <p:cBhvr>
                                        <p:cTn id="33" dur="500" fill="hold"/>
                                        <p:tgtEl>
                                          <p:spTgt spid="11"/>
                                        </p:tgtEl>
                                        <p:attrNameLst>
                                          <p:attrName>ppt_h</p:attrName>
                                        </p:attrNameLst>
                                      </p:cBhvr>
                                      <p:tavLst>
                                        <p:tav tm="0">
                                          <p:val>
                                            <p:fltVal val="0"/>
                                          </p:val>
                                        </p:tav>
                                        <p:tav tm="100000">
                                          <p:val>
                                            <p:strVal val="#ppt_h"/>
                                          </p:val>
                                        </p:tav>
                                      </p:tavLst>
                                    </p:anim>
                                    <p:animEffect transition="in" filter="fade">
                                      <p:cBhvr>
                                        <p:cTn id="34" dur="500"/>
                                        <p:tgtEl>
                                          <p:spTgt spid="11"/>
                                        </p:tgtEl>
                                      </p:cBhvr>
                                    </p:animEffect>
                                  </p:childTnLst>
                                </p:cTn>
                              </p:par>
                              <p:par>
                                <p:cTn id="35" presetID="53" presetClass="entr" presetSubtype="16"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ppt_w</p:attrName>
                                        </p:attrNameLst>
                                      </p:cBhvr>
                                      <p:tavLst>
                                        <p:tav tm="0">
                                          <p:val>
                                            <p:fltVal val="0"/>
                                          </p:val>
                                        </p:tav>
                                        <p:tav tm="100000">
                                          <p:val>
                                            <p:strVal val="#ppt_w"/>
                                          </p:val>
                                        </p:tav>
                                      </p:tavLst>
                                    </p:anim>
                                    <p:anim calcmode="lin" valueType="num">
                                      <p:cBhvr>
                                        <p:cTn id="38" dur="500" fill="hold"/>
                                        <p:tgtEl>
                                          <p:spTgt spid="13"/>
                                        </p:tgtEl>
                                        <p:attrNameLst>
                                          <p:attrName>ppt_h</p:attrName>
                                        </p:attrNameLst>
                                      </p:cBhvr>
                                      <p:tavLst>
                                        <p:tav tm="0">
                                          <p:val>
                                            <p:fltVal val="0"/>
                                          </p:val>
                                        </p:tav>
                                        <p:tav tm="100000">
                                          <p:val>
                                            <p:strVal val="#ppt_h"/>
                                          </p:val>
                                        </p:tav>
                                      </p:tavLst>
                                    </p:anim>
                                    <p:animEffect transition="in" filter="fade">
                                      <p:cBhvr>
                                        <p:cTn id="39" dur="500"/>
                                        <p:tgtEl>
                                          <p:spTgt spid="13"/>
                                        </p:tgtEl>
                                      </p:cBhvr>
                                    </p:animEffect>
                                  </p:childTnLst>
                                </p:cTn>
                              </p:par>
                              <p:par>
                                <p:cTn id="40" presetID="53" presetClass="entr" presetSubtype="16"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Effect transition="in" filter="fade">
                                      <p:cBhvr>
                                        <p:cTn id="4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2"/>
            <a:ext cx="6297129" cy="339728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3"/>
            </a:pPr>
            <a:r>
              <a:rPr lang="en-US" b="1">
                <a:latin typeface="Times New Roman" panose="02020603050405020304" pitchFamily="18" charset="0"/>
                <a:cs typeface="Times New Roman" panose="02020603050405020304" pitchFamily="18" charset="0"/>
              </a:rPr>
              <a:t>L</a:t>
            </a:r>
            <a:r>
              <a:rPr lang="vi-VN" b="1">
                <a:latin typeface="Times New Roman" panose="02020603050405020304" pitchFamily="18" charset="0"/>
                <a:cs typeface="Times New Roman" panose="02020603050405020304" pitchFamily="18" charset="0"/>
              </a:rPr>
              <a:t>ấy phát huy nguồn lực con người là yếu tố cơ bản cho sự phát triển nhanh, bền vững</a:t>
            </a:r>
          </a:p>
          <a:p>
            <a:pPr algn="just"/>
            <a:r>
              <a:rPr lang="en-US">
                <a:latin typeface="Times New Roman" panose="02020603050405020304" pitchFamily="18" charset="0"/>
                <a:cs typeface="Times New Roman" panose="02020603050405020304" pitchFamily="18" charset="0"/>
              </a:rPr>
              <a:t>Đại hội XI chỉ rõ: “</a:t>
            </a:r>
            <a:r>
              <a:rPr lang="vi-VN">
                <a:latin typeface="Times New Roman" panose="02020603050405020304" pitchFamily="18" charset="0"/>
                <a:cs typeface="Times New Roman" panose="02020603050405020304" pitchFamily="18" charset="0"/>
              </a:rPr>
              <a:t>Phát triển và nâng cao chất lượng nguồn nhân lực, nhất là nguồn nhân lực chất lượng cao là một đột phá chiến lược, là yếu tố quyết địn</a:t>
            </a:r>
            <a:r>
              <a:rPr lang="en-US">
                <a:latin typeface="Times New Roman" panose="02020603050405020304" pitchFamily="18" charset="0"/>
                <a:cs typeface="Times New Roman" panose="02020603050405020304" pitchFamily="18" charset="0"/>
              </a:rPr>
              <a:t>h…”</a:t>
            </a:r>
            <a:endParaRPr lang="vi-VN" b="1">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328DF05-2765-48E4-AC6E-5E6AC0712E7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168755" y="2865121"/>
            <a:ext cx="4442052" cy="3143260"/>
          </a:xfrm>
          <a:prstGeom prst="rect">
            <a:avLst/>
          </a:prstGeom>
        </p:spPr>
      </p:pic>
    </p:spTree>
    <p:extLst>
      <p:ext uri="{BB962C8B-B14F-4D97-AF65-F5344CB8AC3E}">
        <p14:creationId xmlns:p14="http://schemas.microsoft.com/office/powerpoint/2010/main" val="98285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animEffect transition="in" filter="barn(inVertical)">
                                      <p:cBhvr>
                                        <p:cTn id="7" dur="500"/>
                                        <p:tgtEl>
                                          <p:spTgt spid="12">
                                            <p:txEl>
                                              <p:pRg st="1" end="1"/>
                                            </p:txEl>
                                          </p:spTgt>
                                        </p:tgtEl>
                                      </p:cBhvr>
                                    </p:animEffect>
                                  </p:childTnLst>
                                </p:cTn>
                              </p:par>
                            </p:childTnLst>
                          </p:cTn>
                        </p:par>
                        <p:par>
                          <p:cTn id="8" fill="hold">
                            <p:stCondLst>
                              <p:cond delay="500"/>
                            </p:stCondLst>
                            <p:childTnLst>
                              <p:par>
                                <p:cTn id="9" presetID="21"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heel(4)">
                                      <p:cBhvr>
                                        <p:cTn id="11"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126368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4"/>
            </a:pPr>
            <a:r>
              <a:rPr lang="en-US" b="1">
                <a:latin typeface="Times New Roman" panose="02020603050405020304" pitchFamily="18" charset="0"/>
                <a:cs typeface="Times New Roman" panose="02020603050405020304" pitchFamily="18" charset="0"/>
              </a:rPr>
              <a:t>Khoa học và công nghệ là nền tảng và động lực của công nghiệp hóa, hiện đại hóa</a:t>
            </a:r>
          </a:p>
        </p:txBody>
      </p:sp>
      <p:sp>
        <p:nvSpPr>
          <p:cNvPr id="7" name="Rounded Rectangle 4">
            <a:extLst>
              <a:ext uri="{FF2B5EF4-FFF2-40B4-BE49-F238E27FC236}">
                <a16:creationId xmlns:a16="http://schemas.microsoft.com/office/drawing/2014/main" id="{59F0DAA1-DD5E-453D-A74E-622E5B1242F2}"/>
              </a:ext>
            </a:extLst>
          </p:cNvPr>
          <p:cNvSpPr/>
          <p:nvPr/>
        </p:nvSpPr>
        <p:spPr>
          <a:xfrm>
            <a:off x="581191" y="4053098"/>
            <a:ext cx="2548088" cy="1324648"/>
          </a:xfrm>
          <a:prstGeom prst="round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a:ln>
                  <a:noFill/>
                </a:ln>
                <a:solidFill>
                  <a:prstClr val="black"/>
                </a:solidFill>
                <a:effectLst/>
                <a:uLnTx/>
                <a:uFillTx/>
                <a:latin typeface="Times New Roman" panose="02020603050405020304" pitchFamily="18" charset="0"/>
                <a:ea typeface="+mn-ea"/>
                <a:cs typeface="Times New Roman" panose="02020603050405020304" pitchFamily="18" charset="0"/>
              </a:rPr>
              <a:t>Vai trò của khoa học, công nghệ</a:t>
            </a:r>
            <a:endParaRPr kumimoji="0" lang="en-US" sz="2400" b="1" i="0" u="none" strike="noStrike" kern="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72A9CB6F-6A1A-46D5-B912-4EFD1A33F0FA}"/>
              </a:ext>
            </a:extLst>
          </p:cNvPr>
          <p:cNvCxnSpPr>
            <a:cxnSpLocks/>
            <a:stCxn id="7" idx="3"/>
            <a:endCxn id="9" idx="2"/>
          </p:cNvCxnSpPr>
          <p:nvPr/>
        </p:nvCxnSpPr>
        <p:spPr>
          <a:xfrm flipV="1">
            <a:off x="3129279" y="3128364"/>
            <a:ext cx="464486" cy="1587058"/>
          </a:xfrm>
          <a:prstGeom prst="straightConnector1">
            <a:avLst/>
          </a:prstGeom>
          <a:noFill/>
          <a:ln w="28575" cap="flat" cmpd="sng" algn="ctr">
            <a:solidFill>
              <a:schemeClr val="accent2"/>
            </a:solidFill>
            <a:prstDash val="solid"/>
            <a:miter lim="800000"/>
            <a:tailEnd type="arrow"/>
          </a:ln>
          <a:effectLst/>
        </p:spPr>
      </p:cxnSp>
      <p:sp>
        <p:nvSpPr>
          <p:cNvPr id="9" name="Round Diagonal Corner Rectangle 7">
            <a:extLst>
              <a:ext uri="{FF2B5EF4-FFF2-40B4-BE49-F238E27FC236}">
                <a16:creationId xmlns:a16="http://schemas.microsoft.com/office/drawing/2014/main" id="{4192E0FC-C7CE-4BD3-AB10-5FBB098D55AA}"/>
              </a:ext>
            </a:extLst>
          </p:cNvPr>
          <p:cNvSpPr/>
          <p:nvPr/>
        </p:nvSpPr>
        <p:spPr>
          <a:xfrm>
            <a:off x="3593765" y="2785464"/>
            <a:ext cx="3843355"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Tăng năng suất lao động.</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0" name="Round Diagonal Corner Rectangle 9">
            <a:extLst>
              <a:ext uri="{FF2B5EF4-FFF2-40B4-BE49-F238E27FC236}">
                <a16:creationId xmlns:a16="http://schemas.microsoft.com/office/drawing/2014/main" id="{01371B62-1F73-4943-88D9-4B9D66FC4EE4}"/>
              </a:ext>
            </a:extLst>
          </p:cNvPr>
          <p:cNvSpPr/>
          <p:nvPr/>
        </p:nvSpPr>
        <p:spPr>
          <a:xfrm>
            <a:off x="3609368" y="3844202"/>
            <a:ext cx="3827752"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Giảm chi phí sản xuất</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sp>
        <p:nvSpPr>
          <p:cNvPr id="15" name="Round Diagonal Corner Rectangle 10">
            <a:extLst>
              <a:ext uri="{FF2B5EF4-FFF2-40B4-BE49-F238E27FC236}">
                <a16:creationId xmlns:a16="http://schemas.microsoft.com/office/drawing/2014/main" id="{6889DE88-48CE-4444-A99A-5B8C295CA68F}"/>
              </a:ext>
            </a:extLst>
          </p:cNvPr>
          <p:cNvSpPr/>
          <p:nvPr/>
        </p:nvSpPr>
        <p:spPr>
          <a:xfrm>
            <a:off x="3593767" y="4835418"/>
            <a:ext cx="3843353"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Nâng cao khả năng cạnh tranh.</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16" name="Straight Arrow Connector 15">
            <a:extLst>
              <a:ext uri="{FF2B5EF4-FFF2-40B4-BE49-F238E27FC236}">
                <a16:creationId xmlns:a16="http://schemas.microsoft.com/office/drawing/2014/main" id="{5FF1BBF5-B38F-4E0F-BD70-0126860EBA31}"/>
              </a:ext>
            </a:extLst>
          </p:cNvPr>
          <p:cNvCxnSpPr>
            <a:cxnSpLocks/>
            <a:stCxn id="7" idx="3"/>
            <a:endCxn id="10" idx="2"/>
          </p:cNvCxnSpPr>
          <p:nvPr/>
        </p:nvCxnSpPr>
        <p:spPr>
          <a:xfrm flipV="1">
            <a:off x="3129279" y="4187102"/>
            <a:ext cx="480089" cy="528320"/>
          </a:xfrm>
          <a:prstGeom prst="straightConnector1">
            <a:avLst/>
          </a:prstGeom>
          <a:noFill/>
          <a:ln w="28575" cap="flat" cmpd="sng" algn="ctr">
            <a:solidFill>
              <a:schemeClr val="accent2"/>
            </a:solidFill>
            <a:prstDash val="solid"/>
            <a:miter lim="800000"/>
            <a:tailEnd type="arrow"/>
          </a:ln>
          <a:effectLst/>
        </p:spPr>
      </p:cxnSp>
      <p:cxnSp>
        <p:nvCxnSpPr>
          <p:cNvPr id="17" name="Straight Arrow Connector 16">
            <a:extLst>
              <a:ext uri="{FF2B5EF4-FFF2-40B4-BE49-F238E27FC236}">
                <a16:creationId xmlns:a16="http://schemas.microsoft.com/office/drawing/2014/main" id="{C3A0D43E-FD73-4986-A7E7-B6AFBF8B7C4B}"/>
              </a:ext>
            </a:extLst>
          </p:cNvPr>
          <p:cNvCxnSpPr>
            <a:cxnSpLocks/>
            <a:stCxn id="7" idx="3"/>
            <a:endCxn id="15" idx="2"/>
          </p:cNvCxnSpPr>
          <p:nvPr/>
        </p:nvCxnSpPr>
        <p:spPr>
          <a:xfrm>
            <a:off x="3129279" y="4715422"/>
            <a:ext cx="464488" cy="462896"/>
          </a:xfrm>
          <a:prstGeom prst="straightConnector1">
            <a:avLst/>
          </a:prstGeom>
          <a:noFill/>
          <a:ln w="28575" cap="flat" cmpd="sng" algn="ctr">
            <a:solidFill>
              <a:schemeClr val="accent2"/>
            </a:solidFill>
            <a:prstDash val="solid"/>
            <a:miter lim="800000"/>
            <a:tailEnd type="arrow"/>
          </a:ln>
          <a:effectLst/>
        </p:spPr>
      </p:cxnSp>
      <p:sp>
        <p:nvSpPr>
          <p:cNvPr id="18" name="Round Diagonal Corner Rectangle 10">
            <a:extLst>
              <a:ext uri="{FF2B5EF4-FFF2-40B4-BE49-F238E27FC236}">
                <a16:creationId xmlns:a16="http://schemas.microsoft.com/office/drawing/2014/main" id="{D3A85DDD-DC4E-434C-9514-FF590A02A809}"/>
              </a:ext>
            </a:extLst>
          </p:cNvPr>
          <p:cNvSpPr/>
          <p:nvPr/>
        </p:nvSpPr>
        <p:spPr>
          <a:xfrm>
            <a:off x="3609368" y="5857918"/>
            <a:ext cx="3827752" cy="685800"/>
          </a:xfrm>
          <a:prstGeom prst="round2DiagRect">
            <a:avLst/>
          </a:prstGeom>
          <a:noFill/>
          <a:ln w="38100" cap="flat" cmpd="sng" algn="ctr">
            <a:solidFill>
              <a:schemeClr val="accent1">
                <a:lumMod val="75000"/>
                <a:lumOff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prstClr val="black"/>
                </a:solidFill>
                <a:effectLst/>
                <a:uLnTx/>
                <a:uFillTx/>
                <a:latin typeface="Times New Roman" pitchFamily="18" charset="0"/>
                <a:ea typeface="+mn-ea"/>
                <a:cs typeface="Times New Roman" pitchFamily="18" charset="0"/>
              </a:rPr>
              <a:t>Nâng cao tốc độ phát triển kinh tế.</a:t>
            </a:r>
            <a:endParaRPr kumimoji="0" lang="en-US" sz="2000" b="0" i="0" u="none" strike="noStrike" kern="0" cap="none" spc="0" normalizeH="0" baseline="0" noProof="0" dirty="0">
              <a:ln>
                <a:noFill/>
              </a:ln>
              <a:solidFill>
                <a:prstClr val="black"/>
              </a:solidFill>
              <a:effectLst/>
              <a:uLnTx/>
              <a:uFillTx/>
              <a:latin typeface="Times New Roman" pitchFamily="18" charset="0"/>
              <a:ea typeface="+mn-ea"/>
              <a:cs typeface="Times New Roman" pitchFamily="18" charset="0"/>
            </a:endParaRPr>
          </a:p>
        </p:txBody>
      </p:sp>
      <p:cxnSp>
        <p:nvCxnSpPr>
          <p:cNvPr id="19" name="Straight Arrow Connector 18">
            <a:extLst>
              <a:ext uri="{FF2B5EF4-FFF2-40B4-BE49-F238E27FC236}">
                <a16:creationId xmlns:a16="http://schemas.microsoft.com/office/drawing/2014/main" id="{497FEEDC-D941-4CF6-B9A5-F3A2511B99F5}"/>
              </a:ext>
            </a:extLst>
          </p:cNvPr>
          <p:cNvCxnSpPr>
            <a:cxnSpLocks/>
            <a:stCxn id="7" idx="3"/>
            <a:endCxn id="18" idx="2"/>
          </p:cNvCxnSpPr>
          <p:nvPr/>
        </p:nvCxnSpPr>
        <p:spPr>
          <a:xfrm>
            <a:off x="3129279" y="4715422"/>
            <a:ext cx="480089" cy="1485396"/>
          </a:xfrm>
          <a:prstGeom prst="straightConnector1">
            <a:avLst/>
          </a:prstGeom>
          <a:noFill/>
          <a:ln w="28575" cap="flat" cmpd="sng" algn="ctr">
            <a:solidFill>
              <a:schemeClr val="accent2"/>
            </a:solidFill>
            <a:prstDash val="solid"/>
            <a:miter lim="800000"/>
            <a:tailEnd type="arrow"/>
          </a:ln>
          <a:effectLst/>
        </p:spPr>
      </p:cxnSp>
      <p:pic>
        <p:nvPicPr>
          <p:cNvPr id="22" name="Picture 2">
            <a:extLst>
              <a:ext uri="{FF2B5EF4-FFF2-40B4-BE49-F238E27FC236}">
                <a16:creationId xmlns:a16="http://schemas.microsoft.com/office/drawing/2014/main" id="{6D79B2F7-AA67-4372-9B3F-6A89EF347057}"/>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7767452" y="3303182"/>
            <a:ext cx="3843355" cy="2799481"/>
          </a:xfrm>
          <a:prstGeom prst="rect">
            <a:avLst/>
          </a:prstGeom>
          <a:ln>
            <a:no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6936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ox(in)">
                                      <p:cBhvr>
                                        <p:cTn id="13" dur="10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left)">
                                      <p:cBhvr>
                                        <p:cTn id="18" dur="500"/>
                                        <p:tgtEl>
                                          <p:spTgt spid="8"/>
                                        </p:tgtEl>
                                      </p:cBhvr>
                                    </p:animEffect>
                                  </p:childTnLst>
                                </p:cTn>
                              </p:par>
                            </p:childTnLst>
                          </p:cTn>
                        </p:par>
                        <p:par>
                          <p:cTn id="19" fill="hold">
                            <p:stCondLst>
                              <p:cond delay="500"/>
                            </p:stCondLst>
                            <p:childTnLst>
                              <p:par>
                                <p:cTn id="20" presetID="22" presetClass="entr" presetSubtype="8"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left)">
                                      <p:cBhvr>
                                        <p:cTn id="31" dur="500"/>
                                        <p:tgtEl>
                                          <p:spTgt spid="10"/>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wipe(left)">
                                      <p:cBhvr>
                                        <p:cTn id="36" dur="500"/>
                                        <p:tgtEl>
                                          <p:spTgt spid="17"/>
                                        </p:tgtEl>
                                      </p:cBhvr>
                                    </p:animEffect>
                                  </p:childTnLst>
                                </p:cTn>
                              </p:par>
                            </p:childTnLst>
                          </p:cTn>
                        </p:par>
                        <p:par>
                          <p:cTn id="37" fill="hold">
                            <p:stCondLst>
                              <p:cond delay="500"/>
                            </p:stCondLst>
                            <p:childTnLst>
                              <p:par>
                                <p:cTn id="38" presetID="22" presetClass="entr" presetSubtype="8"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wipe(left)">
                                      <p:cBhvr>
                                        <p:cTn id="40" dur="500"/>
                                        <p:tgtEl>
                                          <p:spTgt spid="15"/>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wipe(left)">
                                      <p:cBhvr>
                                        <p:cTn id="45" dur="500"/>
                                        <p:tgtEl>
                                          <p:spTgt spid="19"/>
                                        </p:tgtEl>
                                      </p:cBhvr>
                                    </p:animEffect>
                                  </p:childTnLst>
                                </p:cTn>
                              </p:par>
                            </p:childTnLst>
                          </p:cTn>
                        </p:par>
                        <p:par>
                          <p:cTn id="46" fill="hold">
                            <p:stCondLst>
                              <p:cond delay="500"/>
                            </p:stCondLst>
                            <p:childTnLst>
                              <p:par>
                                <p:cTn id="47" presetID="22" presetClass="entr" presetSubtype="8"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ipe(left)">
                                      <p:cBhvr>
                                        <p:cTn id="49" dur="500"/>
                                        <p:tgtEl>
                                          <p:spTgt spid="18"/>
                                        </p:tgtEl>
                                      </p:cBhvr>
                                    </p:animEffect>
                                  </p:childTnLst>
                                </p:cTn>
                              </p:par>
                            </p:childTnLst>
                          </p:cTn>
                        </p:par>
                        <p:par>
                          <p:cTn id="50" fill="hold">
                            <p:stCondLst>
                              <p:cond delay="1000"/>
                            </p:stCondLst>
                            <p:childTnLst>
                              <p:par>
                                <p:cTn id="51" presetID="4" presetClass="entr" presetSubtype="16" fill="hold" nodeType="after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box(in)">
                                      <p:cBhvr>
                                        <p:cTn id="53"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5" grpId="0" animBg="1"/>
      <p:bldP spid="1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242192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4"/>
            </a:pPr>
            <a:r>
              <a:rPr lang="en-US" b="1">
                <a:latin typeface="Times New Roman" panose="02020603050405020304" pitchFamily="18" charset="0"/>
                <a:cs typeface="Times New Roman" panose="02020603050405020304" pitchFamily="18" charset="0"/>
              </a:rPr>
              <a:t>Khoa học và công nghệ là nền tảng và động lực của công nghiệp hóa, hiện đại hóa</a:t>
            </a:r>
          </a:p>
          <a:p>
            <a:pPr algn="just"/>
            <a:r>
              <a:rPr lang="en-US">
                <a:latin typeface="Times New Roman" panose="02020603050405020304" pitchFamily="18" charset="0"/>
                <a:cs typeface="Times New Roman" panose="02020603050405020304" pitchFamily="18" charset="0"/>
              </a:rPr>
              <a:t>Phải đẩy mạnh việc chọn lọc nhập công nghệ, mua sáng chế kết hợp với phát triển công nghệ nội sinh.</a:t>
            </a:r>
          </a:p>
        </p:txBody>
      </p:sp>
      <p:pic>
        <p:nvPicPr>
          <p:cNvPr id="14" name="Picture 13">
            <a:extLst>
              <a:ext uri="{FF2B5EF4-FFF2-40B4-BE49-F238E27FC236}">
                <a16:creationId xmlns:a16="http://schemas.microsoft.com/office/drawing/2014/main" id="{8C1AA543-A7BF-4CAB-8553-200410BF388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675351" y="3549538"/>
            <a:ext cx="4841297" cy="2606306"/>
          </a:xfrm>
          <a:prstGeom prst="rect">
            <a:avLst/>
          </a:prstGeom>
        </p:spPr>
      </p:pic>
      <p:sp>
        <p:nvSpPr>
          <p:cNvPr id="20" name="Rectangle: Rounded Corners 19">
            <a:extLst>
              <a:ext uri="{FF2B5EF4-FFF2-40B4-BE49-F238E27FC236}">
                <a16:creationId xmlns:a16="http://schemas.microsoft.com/office/drawing/2014/main" id="{B7A09B49-4B83-49EE-BE70-B38034A5F890}"/>
              </a:ext>
            </a:extLst>
          </p:cNvPr>
          <p:cNvSpPr/>
          <p:nvPr/>
        </p:nvSpPr>
        <p:spPr>
          <a:xfrm>
            <a:off x="2981960" y="6263342"/>
            <a:ext cx="6228078" cy="4949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latin typeface="Times New Roman" panose="02020603050405020304" pitchFamily="18" charset="0"/>
                <a:cs typeface="Times New Roman" panose="02020603050405020304" pitchFamily="18" charset="0"/>
              </a:rPr>
              <a:t>Khối động cơ N20 của BMW được sử dụng trong các xe Vinfast</a:t>
            </a:r>
          </a:p>
        </p:txBody>
      </p:sp>
    </p:spTree>
    <p:extLst>
      <p:ext uri="{BB962C8B-B14F-4D97-AF65-F5344CB8AC3E}">
        <p14:creationId xmlns:p14="http://schemas.microsoft.com/office/powerpoint/2010/main" val="4133261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animEffect transition="in" filter="barn(inVertical)">
                                      <p:cBhvr>
                                        <p:cTn id="7" dur="500"/>
                                        <p:tgtEl>
                                          <p:spTgt spid="1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par>
                                <p:cTn id="15" presetID="2" presetClass="entr" presetSubtype="4"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fill="hold"/>
                                        <p:tgtEl>
                                          <p:spTgt spid="20"/>
                                        </p:tgtEl>
                                        <p:attrNameLst>
                                          <p:attrName>ppt_x</p:attrName>
                                        </p:attrNameLst>
                                      </p:cBhvr>
                                      <p:tavLst>
                                        <p:tav tm="0">
                                          <p:val>
                                            <p:strVal val="#ppt_x"/>
                                          </p:val>
                                        </p:tav>
                                        <p:tav tm="100000">
                                          <p:val>
                                            <p:strVal val="#ppt_x"/>
                                          </p:val>
                                        </p:tav>
                                      </p:tavLst>
                                    </p:anim>
                                    <p:anim calcmode="lin" valueType="num">
                                      <p:cBhvr additive="base">
                                        <p:cTn id="1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242192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4"/>
            </a:pPr>
            <a:r>
              <a:rPr lang="en-US" b="1">
                <a:latin typeface="Times New Roman" panose="02020603050405020304" pitchFamily="18" charset="0"/>
                <a:cs typeface="Times New Roman" panose="02020603050405020304" pitchFamily="18" charset="0"/>
              </a:rPr>
              <a:t>Khoa học và công nghệ là nền tảng và động lực của công nghiệp hóa, hiện đại hóa</a:t>
            </a:r>
          </a:p>
          <a:p>
            <a:pPr algn="just"/>
            <a:r>
              <a:rPr lang="en-US">
                <a:latin typeface="Times New Roman" panose="02020603050405020304" pitchFamily="18" charset="0"/>
                <a:cs typeface="Times New Roman" panose="02020603050405020304" pitchFamily="18" charset="0"/>
              </a:rPr>
              <a:t>Phải đẩy mạnh việc chọn lọc nhập công nghệ, mua sáng chế kết hợp với phát triển công nghệ nội sinh.</a:t>
            </a:r>
          </a:p>
        </p:txBody>
      </p:sp>
      <p:pic>
        <p:nvPicPr>
          <p:cNvPr id="6" name="Picture 4">
            <a:extLst>
              <a:ext uri="{FF2B5EF4-FFF2-40B4-BE49-F238E27FC236}">
                <a16:creationId xmlns:a16="http://schemas.microsoft.com/office/drawing/2014/main" id="{54977F1E-6000-4033-9FF3-725895E084EE}"/>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457698" y="3813586"/>
            <a:ext cx="3276601" cy="234225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CC117C9F-781F-4E2B-80BA-05AEF2BEB507}"/>
              </a:ext>
            </a:extLst>
          </p:cNvPr>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581190" y="3817468"/>
            <a:ext cx="3276602" cy="233837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a:extLst>
              <a:ext uri="{FF2B5EF4-FFF2-40B4-BE49-F238E27FC236}">
                <a16:creationId xmlns:a16="http://schemas.microsoft.com/office/drawing/2014/main" id="{28573EE3-9036-4938-B998-C0CC7BA47A97}"/>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334205" y="3813586"/>
            <a:ext cx="3123010" cy="2342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1101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242192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5"/>
            </a:pPr>
            <a:r>
              <a:rPr lang="vi-VN" b="1">
                <a:latin typeface="Times New Roman" panose="02020603050405020304" pitchFamily="18" charset="0"/>
                <a:cs typeface="Times New Roman" panose="02020603050405020304" pitchFamily="18" charset="0"/>
              </a:rPr>
              <a:t>Phát triển nhanh, hiệu quả và bền vững, tăng trưởng kinh tế đi đôi với phát triển văn hóa, thực hiện tiến bộ và công bằng xã hội</a:t>
            </a:r>
            <a:endParaRPr lang="en-US" b="1">
              <a:latin typeface="Times New Roman" panose="02020603050405020304" pitchFamily="18" charset="0"/>
              <a:cs typeface="Times New Roman" panose="02020603050405020304" pitchFamily="18" charset="0"/>
            </a:endParaRPr>
          </a:p>
          <a:p>
            <a:pPr algn="just"/>
            <a:r>
              <a:rPr lang="vi-VN">
                <a:latin typeface="Times New Roman" panose="02020603050405020304" pitchFamily="18" charset="0"/>
                <a:cs typeface="Times New Roman" panose="02020603050405020304" pitchFamily="18" charset="0"/>
              </a:rPr>
              <a:t>Xây dựng chủ nghĩa xã hội ở nước ta thực chất là nhằm thực hiện mục tiêu dân giàu, nước mạnh, xã hội công bằng, dân chủ, văn minh</a:t>
            </a:r>
            <a:r>
              <a:rPr lang="en-US">
                <a:latin typeface="Times New Roman" panose="02020603050405020304" pitchFamily="18" charset="0"/>
                <a:cs typeface="Times New Roman" panose="02020603050405020304" pitchFamily="18" charset="0"/>
              </a:rPr>
              <a:t>.</a:t>
            </a:r>
            <a:endParaRPr lang="vi-VN">
              <a:latin typeface="Times New Roman" panose="02020603050405020304" pitchFamily="18" charset="0"/>
              <a:cs typeface="Times New Roman" panose="02020603050405020304" pitchFamily="18" charset="0"/>
            </a:endParaRPr>
          </a:p>
        </p:txBody>
      </p:sp>
      <p:pic>
        <p:nvPicPr>
          <p:cNvPr id="9" name="Picture 4">
            <a:extLst>
              <a:ext uri="{FF2B5EF4-FFF2-40B4-BE49-F238E27FC236}">
                <a16:creationId xmlns:a16="http://schemas.microsoft.com/office/drawing/2014/main" id="{D912AED3-D6F5-4C0F-ADBD-A5F976D3569E}"/>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4279971" y="4018279"/>
            <a:ext cx="3632056" cy="2438400"/>
          </a:xfrm>
          <a:prstGeom prst="rect">
            <a:avLst/>
          </a:prstGeom>
          <a:ln>
            <a:noFill/>
          </a:ln>
          <a:effectLst/>
          <a:extLst>
            <a:ext uri="{909E8E84-426E-40DD-AFC4-6F175D3DCCD1}">
              <a14:hiddenFill xmlns:a14="http://schemas.microsoft.com/office/drawing/2010/main">
                <a:solidFill>
                  <a:srgbClr val="FFFFFF"/>
                </a:solidFill>
              </a14:hiddenFill>
            </a:ext>
          </a:extLst>
        </p:spPr>
      </p:pic>
      <p:pic>
        <p:nvPicPr>
          <p:cNvPr id="10" name="Picture 10">
            <a:extLst>
              <a:ext uri="{FF2B5EF4-FFF2-40B4-BE49-F238E27FC236}">
                <a16:creationId xmlns:a16="http://schemas.microsoft.com/office/drawing/2014/main" id="{26AA9056-7713-4D47-A564-E6DFF7850278}"/>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112638" y="4034752"/>
            <a:ext cx="3498169" cy="2421927"/>
          </a:xfrm>
          <a:prstGeom prst="rect">
            <a:avLst/>
          </a:prstGeom>
          <a:ln>
            <a:noFill/>
          </a:ln>
          <a:effectLst/>
          <a:extLst>
            <a:ext uri="{909E8E84-426E-40DD-AFC4-6F175D3DCCD1}">
              <a14:hiddenFill xmlns:a14="http://schemas.microsoft.com/office/drawing/2010/main">
                <a:solidFill>
                  <a:srgbClr val="FFFFFF"/>
                </a:solidFill>
              </a14:hiddenFill>
            </a:ext>
          </a:extLst>
        </p:spPr>
      </p:pic>
      <p:pic>
        <p:nvPicPr>
          <p:cNvPr id="11" name="Picture 14">
            <a:extLst>
              <a:ext uri="{FF2B5EF4-FFF2-40B4-BE49-F238E27FC236}">
                <a16:creationId xmlns:a16="http://schemas.microsoft.com/office/drawing/2014/main" id="{E1F51398-7BAF-4EBA-A564-5D0C2D96EC4A}"/>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581191" y="4034752"/>
            <a:ext cx="3498169" cy="2421927"/>
          </a:xfrm>
          <a:prstGeom prst="rect">
            <a:avLst/>
          </a:prstGeom>
          <a:ln>
            <a:no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708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12">
                                            <p:txEl>
                                              <p:pRg st="1" end="1"/>
                                            </p:txEl>
                                          </p:spTgt>
                                        </p:tgtEl>
                                        <p:attrNameLst>
                                          <p:attrName>style.visibility</p:attrName>
                                        </p:attrNameLst>
                                      </p:cBhvr>
                                      <p:to>
                                        <p:strVal val="visible"/>
                                      </p:to>
                                    </p:set>
                                    <p:animEffect transition="in" filter="barn(inVertical)">
                                      <p:cBhvr>
                                        <p:cTn id="13" dur="500"/>
                                        <p:tgtEl>
                                          <p:spTgt spid="12">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 presetClass="entr" presetSubtype="16"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box(in)">
                                      <p:cBhvr>
                                        <p:cTn id="18" dur="1500"/>
                                        <p:tgtEl>
                                          <p:spTgt spid="11"/>
                                        </p:tgtEl>
                                      </p:cBhvr>
                                    </p:animEffect>
                                  </p:childTnLst>
                                </p:cTn>
                              </p:par>
                              <p:par>
                                <p:cTn id="19" presetID="4" presetClass="entr" presetSubtype="16"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box(in)">
                                      <p:cBhvr>
                                        <p:cTn id="21" dur="1500"/>
                                        <p:tgtEl>
                                          <p:spTgt spid="9"/>
                                        </p:tgtEl>
                                      </p:cBhvr>
                                    </p:animEffect>
                                  </p:childTnLst>
                                </p:cTn>
                              </p:par>
                              <p:par>
                                <p:cTn id="22" presetID="4" presetClass="entr" presetSubtype="16"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ox(in)">
                                      <p:cBhvr>
                                        <p:cTn id="24" dur="1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2" y="702156"/>
            <a:ext cx="11029615" cy="1013800"/>
          </a:xfrm>
        </p:spPr>
        <p:txBody>
          <a:bodyPr anchor="ctr">
            <a:normAutofit fontScale="90000"/>
          </a:bodyPr>
          <a:lstStyle/>
          <a:p>
            <a:pPr algn="ctr"/>
            <a:r>
              <a:rPr lang="en-US" sz="3600">
                <a:latin typeface="Times New Roman" panose="02020603050405020304" pitchFamily="18" charset="0"/>
                <a:cs typeface="Times New Roman" panose="02020603050405020304" pitchFamily="18" charset="0"/>
              </a:rPr>
              <a:t>III. QUAN ĐIỂM CƠ BẢN CỦA ĐẢNG VỀ CÔNG NGHIỆP HÓA, HIỆN ĐẠI HÓA TRONG THỜI KỲ ĐỔI MỚI</a:t>
            </a:r>
          </a:p>
        </p:txBody>
      </p:sp>
      <p:sp>
        <p:nvSpPr>
          <p:cNvPr id="12" name="Content Placeholder 2">
            <a:extLst>
              <a:ext uri="{FF2B5EF4-FFF2-40B4-BE49-F238E27FC236}">
                <a16:creationId xmlns:a16="http://schemas.microsoft.com/office/drawing/2014/main" id="{4A7FB5BA-01D2-4E1C-A897-F2A63CEB20CB}"/>
              </a:ext>
            </a:extLst>
          </p:cNvPr>
          <p:cNvSpPr txBox="1">
            <a:spLocks/>
          </p:cNvSpPr>
          <p:nvPr/>
        </p:nvSpPr>
        <p:spPr>
          <a:xfrm>
            <a:off x="581191" y="2007833"/>
            <a:ext cx="11029616" cy="242192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5"/>
            </a:pPr>
            <a:r>
              <a:rPr lang="vi-VN" b="1">
                <a:latin typeface="Times New Roman" panose="02020603050405020304" pitchFamily="18" charset="0"/>
                <a:cs typeface="Times New Roman" panose="02020603050405020304" pitchFamily="18" charset="0"/>
              </a:rPr>
              <a:t>Phát triển nhanh, hiệu quả và bền vững, tăng trưởng kinh tế đi đôi với phát triển văn hóa, thực hiện tiến bộ và công bằng xã hội</a:t>
            </a:r>
            <a:endParaRPr lang="en-US" b="1">
              <a:latin typeface="Times New Roman" panose="02020603050405020304" pitchFamily="18" charset="0"/>
              <a:cs typeface="Times New Roman" panose="02020603050405020304" pitchFamily="18" charset="0"/>
            </a:endParaRPr>
          </a:p>
          <a:p>
            <a:pPr algn="just"/>
            <a:r>
              <a:rPr lang="vi-VN">
                <a:latin typeface="Times New Roman" panose="02020603050405020304" pitchFamily="18" charset="0"/>
                <a:cs typeface="Times New Roman" panose="02020603050405020304" pitchFamily="18" charset="0"/>
              </a:rPr>
              <a:t>Mục tiêu đó thể hiện sự phát triển vì con người, mọi con người đều được hưởng thành quả của sự phát triển.</a:t>
            </a:r>
          </a:p>
        </p:txBody>
      </p:sp>
      <p:pic>
        <p:nvPicPr>
          <p:cNvPr id="7" name="Picture 12" descr="Phát triển văn hóa và con người Việt Nam đáp ứng yêu cầu phát triển bền  vững đất nước | Tạp chí Tuyên giáo">
            <a:extLst>
              <a:ext uri="{FF2B5EF4-FFF2-40B4-BE49-F238E27FC236}">
                <a16:creationId xmlns:a16="http://schemas.microsoft.com/office/drawing/2014/main" id="{62FC14B1-3771-435A-9796-9D5B9F8DF98F}"/>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635760" y="3921534"/>
            <a:ext cx="4053842" cy="2421927"/>
          </a:xfrm>
          <a:prstGeom prst="rect">
            <a:avLst/>
          </a:prstGeom>
          <a:ln>
            <a:noFill/>
          </a:ln>
          <a:effectLst/>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1CA3823F-42EE-4282-AC29-53BA3721F923}"/>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6502400" y="3921535"/>
            <a:ext cx="4053840" cy="2421926"/>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a:extLst>
              <a:ext uri="{FF2B5EF4-FFF2-40B4-BE49-F238E27FC236}">
                <a16:creationId xmlns:a16="http://schemas.microsoft.com/office/drawing/2014/main" id="{3CD70C33-AE00-4A96-AE9B-1175EFC7175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554114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animEffect transition="in" filter="barn(inVertical)">
                                      <p:cBhvr>
                                        <p:cTn id="7" dur="500"/>
                                        <p:tgtEl>
                                          <p:spTgt spid="1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ox(in)">
                                      <p:cBhvr>
                                        <p:cTn id="12" dur="1500"/>
                                        <p:tgtEl>
                                          <p:spTgt spid="7"/>
                                        </p:tgtEl>
                                      </p:cBhvr>
                                    </p:animEffect>
                                  </p:childTnLst>
                                </p:cTn>
                              </p:par>
                              <p:par>
                                <p:cTn id="13" presetID="4" presetClass="entr" presetSubtype="16"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ox(in)">
                                      <p:cBhvr>
                                        <p:cTn id="15" dur="1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A8AF9B1-7D64-4564-969F-CB2B27ED9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9309B4F7-71D6-4554-8A07-735FDDA35B42}"/>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0" y="10"/>
            <a:ext cx="12191980" cy="6857990"/>
          </a:xfrm>
          <a:prstGeom prst="rect">
            <a:avLst/>
          </a:prstGeom>
        </p:spPr>
      </p:pic>
      <p:grpSp>
        <p:nvGrpSpPr>
          <p:cNvPr id="14" name="Group 13">
            <a:extLst>
              <a:ext uri="{FF2B5EF4-FFF2-40B4-BE49-F238E27FC236}">
                <a16:creationId xmlns:a16="http://schemas.microsoft.com/office/drawing/2014/main" id="{8D854759-2D3E-4B54-A780-D84D49E80F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15" name="Rectangle 14">
              <a:extLst>
                <a:ext uri="{FF2B5EF4-FFF2-40B4-BE49-F238E27FC236}">
                  <a16:creationId xmlns:a16="http://schemas.microsoft.com/office/drawing/2014/main" id="{459856EA-FC8A-44D1-BC3D-2B8EDD0C86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C1038B56-933B-44DD-AF10-63436FCCF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DB0003B6-36BE-444D-864A-F1782B797D05}"/>
              </a:ext>
            </a:extLst>
          </p:cNvPr>
          <p:cNvSpPr>
            <a:spLocks noGrp="1"/>
          </p:cNvSpPr>
          <p:nvPr>
            <p:ph type="title"/>
          </p:nvPr>
        </p:nvSpPr>
        <p:spPr>
          <a:xfrm>
            <a:off x="583101" y="2742911"/>
            <a:ext cx="3412067" cy="1372177"/>
          </a:xfrm>
        </p:spPr>
        <p:txBody>
          <a:bodyPr anchor="ctr">
            <a:normAutofit/>
          </a:bodyPr>
          <a:lstStyle/>
          <a:p>
            <a:r>
              <a:rPr lang="en-US" sz="4000">
                <a:solidFill>
                  <a:srgbClr val="FFFFFF"/>
                </a:solidFill>
                <a:latin typeface="Times New Roman" panose="02020603050405020304" pitchFamily="18" charset="0"/>
                <a:cs typeface="Times New Roman" panose="02020603050405020304" pitchFamily="18" charset="0"/>
              </a:rPr>
              <a:t>I. khái niệm</a:t>
            </a:r>
          </a:p>
        </p:txBody>
      </p:sp>
      <p:sp>
        <p:nvSpPr>
          <p:cNvPr id="4" name="AutoShape 2">
            <a:extLst>
              <a:ext uri="{FF2B5EF4-FFF2-40B4-BE49-F238E27FC236}">
                <a16:creationId xmlns:a16="http://schemas.microsoft.com/office/drawing/2014/main" id="{808C0333-9641-437F-B945-E8125CE4EA4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670772034"/>
      </p:ext>
    </p:extLst>
  </p:cSld>
  <p:clrMapOvr>
    <a:overrideClrMapping bg1="dk1" tx1="lt1" bg2="dk2" tx2="lt2" accent1="accent1" accent2="accent2" accent3="accent3" accent4="accent4" accent5="accent5" accent6="accent6" hlink="hlink" folHlink="folHlink"/>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48" name="Rectangle 70">
            <a:extLst>
              <a:ext uri="{FF2B5EF4-FFF2-40B4-BE49-F238E27FC236}">
                <a16:creationId xmlns:a16="http://schemas.microsoft.com/office/drawing/2014/main" id="{1A8AF9B1-7D64-4564-969F-CB2B27ED9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a:extLst>
              <a:ext uri="{FF2B5EF4-FFF2-40B4-BE49-F238E27FC236}">
                <a16:creationId xmlns:a16="http://schemas.microsoft.com/office/drawing/2014/main" id="{A3100547-7926-4AF4-8F0B-C9D9DEB75F7C}"/>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6149" name="Group 72">
            <a:extLst>
              <a:ext uri="{FF2B5EF4-FFF2-40B4-BE49-F238E27FC236}">
                <a16:creationId xmlns:a16="http://schemas.microsoft.com/office/drawing/2014/main" id="{8D854759-2D3E-4B54-A780-D84D49E80F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74" name="Rectangle 73">
              <a:extLst>
                <a:ext uri="{FF2B5EF4-FFF2-40B4-BE49-F238E27FC236}">
                  <a16:creationId xmlns:a16="http://schemas.microsoft.com/office/drawing/2014/main" id="{459856EA-FC8A-44D1-BC3D-2B8EDD0C86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75" name="Rectangle 74">
              <a:extLst>
                <a:ext uri="{FF2B5EF4-FFF2-40B4-BE49-F238E27FC236}">
                  <a16:creationId xmlns:a16="http://schemas.microsoft.com/office/drawing/2014/main" id="{C1038B56-933B-44DD-AF10-63436FCCF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6649DDAC-65FF-45D1-89A1-4275AABB3523}"/>
              </a:ext>
            </a:extLst>
          </p:cNvPr>
          <p:cNvSpPr>
            <a:spLocks noGrp="1"/>
          </p:cNvSpPr>
          <p:nvPr>
            <p:ph type="title"/>
          </p:nvPr>
        </p:nvSpPr>
        <p:spPr>
          <a:xfrm>
            <a:off x="583101" y="2819110"/>
            <a:ext cx="3412067" cy="1372177"/>
          </a:xfrm>
        </p:spPr>
        <p:txBody>
          <a:bodyPr anchor="ctr">
            <a:normAutofit/>
          </a:bodyPr>
          <a:lstStyle/>
          <a:p>
            <a:r>
              <a:rPr kumimoji="0" lang="en-US" sz="4000" b="0" i="0" u="none" strike="noStrike" kern="1200" cap="all" spc="0" normalizeH="0" baseline="0" noProof="0">
                <a:ln>
                  <a:noFill/>
                </a:ln>
                <a:solidFill>
                  <a:srgbClr val="FFFFFF"/>
                </a:solidFill>
                <a:effectLst/>
                <a:uLnTx/>
                <a:uFillTx/>
                <a:latin typeface="Times New Roman" panose="02020603050405020304" pitchFamily="18" charset="0"/>
                <a:ea typeface="+mj-ea"/>
                <a:cs typeface="Times New Roman" panose="02020603050405020304" pitchFamily="18" charset="0"/>
              </a:rPr>
              <a:t>IV. KẾT QUẢ</a:t>
            </a:r>
            <a:endParaRPr lang="en-US">
              <a:solidFill>
                <a:srgbClr val="FFFFFF"/>
              </a:solidFill>
            </a:endParaRPr>
          </a:p>
        </p:txBody>
      </p:sp>
    </p:spTree>
    <p:extLst>
      <p:ext uri="{BB962C8B-B14F-4D97-AF65-F5344CB8AC3E}">
        <p14:creationId xmlns:p14="http://schemas.microsoft.com/office/powerpoint/2010/main" val="2958142053"/>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3"/>
            <a:ext cx="11029616" cy="3345402"/>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r>
              <a:rPr lang="vi-VN">
                <a:latin typeface="Times New Roman" panose="02020603050405020304" pitchFamily="18" charset="0"/>
                <a:cs typeface="Times New Roman" panose="02020603050405020304" pitchFamily="18" charset="0"/>
              </a:rPr>
              <a:t>Đánh giá tổng quát kết quả thực hiện Nghị quyết đại hội XI (2011 - 2015),</a:t>
            </a:r>
            <a:r>
              <a:rPr lang="en-US">
                <a:latin typeface="Times New Roman" panose="02020603050405020304" pitchFamily="18" charset="0"/>
                <a:cs typeface="Times New Roman" panose="02020603050405020304" pitchFamily="18" charset="0"/>
              </a:rPr>
              <a:t> Báo cáo chính trị đã nêu:</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Nền kinh tế vẫn chủ yếu phát triển theo chiều rộng</a:t>
            </a:r>
          </a:p>
          <a:p>
            <a:pPr lvl="1" algn="just">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Tăng trưởng kinh tế còn phụ thuộc nhiều vào vốn, tài nguyên, lao động trình độ thấp.</a:t>
            </a:r>
          </a:p>
          <a:p>
            <a:pPr marL="0" indent="0" algn="just">
              <a:buNone/>
            </a:pPr>
            <a:r>
              <a:rPr lang="en-US">
                <a:latin typeface="Times New Roman" panose="02020603050405020304" pitchFamily="18" charset="0"/>
                <a:cs typeface="Times New Roman" panose="02020603050405020304" pitchFamily="18" charset="0"/>
                <a:sym typeface="Wingdings" panose="05000000000000000000" pitchFamily="2" charset="2"/>
              </a:rPr>
              <a:t> N</a:t>
            </a:r>
            <a:r>
              <a:rPr lang="vi-VN">
                <a:latin typeface="Times New Roman" panose="02020603050405020304" pitchFamily="18" charset="0"/>
                <a:cs typeface="Times New Roman" panose="02020603050405020304" pitchFamily="18" charset="0"/>
              </a:rPr>
              <a:t>guyên nhân cơ bản </a:t>
            </a:r>
            <a:r>
              <a:rPr lang="en-US">
                <a:latin typeface="Times New Roman" panose="02020603050405020304" pitchFamily="18" charset="0"/>
                <a:cs typeface="Times New Roman" panose="02020603050405020304" pitchFamily="18" charset="0"/>
              </a:rPr>
              <a:t>dẫn đến nguy cơ tụt hậu ngày càng xa hơn về kinh tế so với </a:t>
            </a:r>
            <a:r>
              <a:rPr lang="vi-VN">
                <a:latin typeface="Times New Roman" panose="02020603050405020304" pitchFamily="18" charset="0"/>
                <a:cs typeface="Times New Roman" panose="02020603050405020304" pitchFamily="18" charset="0"/>
              </a:rPr>
              <a:t>cá</a:t>
            </a:r>
            <a:r>
              <a:rPr lang="en-US">
                <a:latin typeface="Times New Roman" panose="02020603050405020304" pitchFamily="18" charset="0"/>
                <a:cs typeface="Times New Roman" panose="02020603050405020304" pitchFamily="18" charset="0"/>
              </a:rPr>
              <a:t>c nước trong khu vực và trên thế giới.</a:t>
            </a:r>
            <a:endParaRPr lang="vi-VN">
              <a:latin typeface="Times New Roman" panose="02020603050405020304" pitchFamily="18" charset="0"/>
              <a:cs typeface="Times New Roman" panose="02020603050405020304" pitchFamily="18" charset="0"/>
            </a:endParaRPr>
          </a:p>
        </p:txBody>
      </p:sp>
      <p:sp>
        <p:nvSpPr>
          <p:cNvPr id="8" name="Title 1">
            <a:extLst>
              <a:ext uri="{FF2B5EF4-FFF2-40B4-BE49-F238E27FC236}">
                <a16:creationId xmlns:a16="http://schemas.microsoft.com/office/drawing/2014/main" id="{3FF5B836-249A-443F-8903-DE05118571F3}"/>
              </a:ext>
            </a:extLst>
          </p:cNvPr>
          <p:cNvSpPr>
            <a:spLocks noGrp="1"/>
          </p:cNvSpPr>
          <p:nvPr>
            <p:ph type="title"/>
          </p:nvPr>
        </p:nvSpPr>
        <p:spPr>
          <a:xfrm>
            <a:off x="581192" y="702156"/>
            <a:ext cx="11029616" cy="1013800"/>
          </a:xfrm>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Tree>
    <p:extLst>
      <p:ext uri="{BB962C8B-B14F-4D97-AF65-F5344CB8AC3E}">
        <p14:creationId xmlns:p14="http://schemas.microsoft.com/office/powerpoint/2010/main" val="7457921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arn(inVertic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up)">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wipe(up)">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barn(inVertical)">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11029616"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Thành tựu:</a:t>
            </a:r>
          </a:p>
          <a:p>
            <a:pPr algn="just"/>
            <a:r>
              <a:rPr lang="vi-VN">
                <a:latin typeface="Times New Roman" panose="02020603050405020304" pitchFamily="18" charset="0"/>
                <a:cs typeface="Times New Roman" panose="02020603050405020304" pitchFamily="18" charset="0"/>
              </a:rPr>
              <a:t>Trong 30 năm đổi mới, dưới sự lãnh đạo của Đảng, Nhà nước đã đẩy mạnh công nghiệp hóa, hiện đại hóa đất nước, bước đầu tạo</a:t>
            </a:r>
            <a:r>
              <a:rPr lang="en-US">
                <a:latin typeface="Times New Roman" panose="02020603050405020304" pitchFamily="18" charset="0"/>
                <a:cs typeface="Times New Roman" panose="02020603050405020304" pitchFamily="18" charset="0"/>
              </a:rPr>
              <a:t> điều kiện</a:t>
            </a:r>
            <a:r>
              <a:rPr lang="vi-VN">
                <a:latin typeface="Times New Roman" panose="02020603050405020304" pitchFamily="18" charset="0"/>
                <a:cs typeface="Times New Roman" panose="02020603050405020304" pitchFamily="18" charset="0"/>
              </a:rPr>
              <a:t> cho các doanh nghiệp thuộc mọi thành phần kinh tế cạnh tranh, phát triển, khơi thông các nguồn lực trong nước và thu hút đầu tư nước ngoài.</a:t>
            </a: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7882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Effect transition="in" filter="barn(inVertical)">
                                      <p:cBhvr>
                                        <p:cTn id="13" dur="10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5667209"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Thành tựu:</a:t>
            </a:r>
          </a:p>
          <a:p>
            <a:pPr algn="just">
              <a:buFont typeface="Arial" panose="020B0604020202020204" pitchFamily="34" charset="0"/>
              <a:buChar char="•"/>
            </a:pPr>
            <a:r>
              <a:rPr lang="vi-VN">
                <a:latin typeface="Times New Roman" panose="02020603050405020304" pitchFamily="18" charset="0"/>
                <a:cs typeface="Times New Roman" panose="02020603050405020304" pitchFamily="18" charset="0"/>
              </a:rPr>
              <a:t>Tăng trưởng kinh tế duy trì</a:t>
            </a:r>
            <a:r>
              <a:rPr lang="en-US">
                <a:latin typeface="Times New Roman" panose="02020603050405020304" pitchFamily="18" charset="0"/>
                <a:cs typeface="Times New Roman" panose="02020603050405020304" pitchFamily="18" charset="0"/>
              </a:rPr>
              <a:t> ở mức khá</a:t>
            </a:r>
            <a:r>
              <a:rPr lang="vi-VN">
                <a:latin typeface="Times New Roman" panose="02020603050405020304" pitchFamily="18" charset="0"/>
                <a:cs typeface="Times New Roman" panose="02020603050405020304" pitchFamily="18" charset="0"/>
              </a:rPr>
              <a:t>, tăng trưởng GDP tạo điều kiện mở rộng quy mô</a:t>
            </a:r>
            <a:r>
              <a:rPr lang="en-US">
                <a:latin typeface="Times New Roman" panose="02020603050405020304" pitchFamily="18" charset="0"/>
                <a:cs typeface="Times New Roman" panose="02020603050405020304" pitchFamily="18" charset="0"/>
              </a:rPr>
              <a:t> và tăng cường</a:t>
            </a:r>
            <a:r>
              <a:rPr lang="vi-VN">
                <a:latin typeface="Times New Roman" panose="02020603050405020304" pitchFamily="18" charset="0"/>
                <a:cs typeface="Times New Roman" panose="02020603050405020304" pitchFamily="18" charset="0"/>
              </a:rPr>
              <a:t> tiềm lực</a:t>
            </a:r>
            <a:r>
              <a:rPr lang="en-US">
                <a:latin typeface="Times New Roman" panose="02020603050405020304" pitchFamily="18" charset="0"/>
                <a:cs typeface="Times New Roman" panose="02020603050405020304" pitchFamily="18" charset="0"/>
              </a:rPr>
              <a:t> cho</a:t>
            </a:r>
            <a:r>
              <a:rPr lang="vi-VN">
                <a:latin typeface="Times New Roman" panose="02020603050405020304" pitchFamily="18" charset="0"/>
                <a:cs typeface="Times New Roman" panose="02020603050405020304" pitchFamily="18" charset="0"/>
              </a:rPr>
              <a:t> nền kinh tế, góp phần nâng cao vị thế đất nước </a:t>
            </a:r>
            <a:r>
              <a:rPr lang="en-US">
                <a:latin typeface="Times New Roman" panose="02020603050405020304" pitchFamily="18" charset="0"/>
                <a:cs typeface="Times New Roman" panose="02020603050405020304" pitchFamily="18" charset="0"/>
              </a:rPr>
              <a:t>trong </a:t>
            </a:r>
            <a:r>
              <a:rPr lang="vi-VN">
                <a:latin typeface="Times New Roman" panose="02020603050405020304" pitchFamily="18" charset="0"/>
                <a:cs typeface="Times New Roman" panose="02020603050405020304" pitchFamily="18" charset="0"/>
              </a:rPr>
              <a:t>khu vực</a:t>
            </a:r>
            <a:r>
              <a:rPr lang="en-US">
                <a:latin typeface="Times New Roman" panose="02020603050405020304" pitchFamily="18" charset="0"/>
                <a:cs typeface="Times New Roman" panose="02020603050405020304" pitchFamily="18" charset="0"/>
              </a:rPr>
              <a:t> và trên thế giới.</a:t>
            </a:r>
            <a:endParaRPr lang="vi-VN">
              <a:latin typeface="Times New Roman" panose="02020603050405020304" pitchFamily="18" charset="0"/>
              <a:cs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8C4F857C-14D7-4D6D-BA03-2022E0B0D35F}"/>
              </a:ext>
            </a:extLst>
          </p:cNvPr>
          <p:cNvPicPr>
            <a:picLocks noChangeAspect="1"/>
          </p:cNvPicPr>
          <p:nvPr/>
        </p:nvPicPr>
        <p:blipFill>
          <a:blip r:embed="rId2"/>
          <a:stretch>
            <a:fillRect/>
          </a:stretch>
        </p:blipFill>
        <p:spPr>
          <a:xfrm>
            <a:off x="6543034" y="2321262"/>
            <a:ext cx="5067767" cy="4194948"/>
          </a:xfrm>
          <a:prstGeom prst="rect">
            <a:avLst/>
          </a:prstGeom>
        </p:spPr>
      </p:pic>
      <p:sp>
        <p:nvSpPr>
          <p:cNvPr id="8" name="Rectangle: Rounded Corners 7">
            <a:extLst>
              <a:ext uri="{FF2B5EF4-FFF2-40B4-BE49-F238E27FC236}">
                <a16:creationId xmlns:a16="http://schemas.microsoft.com/office/drawing/2014/main" id="{4C52A13C-416E-4320-A3E0-3A00A6F123E7}"/>
              </a:ext>
            </a:extLst>
          </p:cNvPr>
          <p:cNvSpPr/>
          <p:nvPr/>
        </p:nvSpPr>
        <p:spPr>
          <a:xfrm>
            <a:off x="6543038" y="2321262"/>
            <a:ext cx="5067767" cy="4949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Tăng trưởng GDP từ năm 2009 đến 2019</a:t>
            </a:r>
          </a:p>
        </p:txBody>
      </p:sp>
    </p:spTree>
    <p:extLst>
      <p:ext uri="{BB962C8B-B14F-4D97-AF65-F5344CB8AC3E}">
        <p14:creationId xmlns:p14="http://schemas.microsoft.com/office/powerpoint/2010/main" val="130740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par>
                                <p:cTn id="13" presetID="22" presetClass="entr" presetSubtype="4"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11029616"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buFont typeface="+mj-lt"/>
              <a:buAutoNum type="arabicPeriod"/>
            </a:pPr>
            <a:r>
              <a:rPr lang="en-US" b="1">
                <a:latin typeface="Times New Roman" panose="02020603050405020304" pitchFamily="18" charset="0"/>
                <a:cs typeface="Times New Roman" panose="02020603050405020304" pitchFamily="18" charset="0"/>
              </a:rPr>
              <a:t>Thành tựu:</a:t>
            </a:r>
          </a:p>
          <a:p>
            <a:pPr algn="just">
              <a:buFont typeface="Arial" panose="020B0604020202020204" pitchFamily="34" charset="0"/>
              <a:buChar char="•"/>
            </a:pPr>
            <a:r>
              <a:rPr lang="vi-VN" b="0" i="0">
                <a:effectLst/>
                <a:latin typeface="Times New Roman" panose="02020603050405020304" pitchFamily="18" charset="0"/>
              </a:rPr>
              <a:t>Chuyển dịch cơ cấu kinh tế</a:t>
            </a:r>
            <a:r>
              <a:rPr lang="en-US" b="0" i="0">
                <a:effectLst/>
                <a:latin typeface="Times New Roman" panose="02020603050405020304" pitchFamily="18" charset="0"/>
              </a:rPr>
              <a:t> </a:t>
            </a:r>
            <a:r>
              <a:rPr lang="vi-VN" b="0" i="0">
                <a:effectLst/>
                <a:latin typeface="Times New Roman" panose="02020603050405020304" pitchFamily="18" charset="0"/>
              </a:rPr>
              <a:t>theo mục tiêu CNH, HĐH</a:t>
            </a:r>
            <a:r>
              <a:rPr lang="en-US" b="0" i="0">
                <a:effectLst/>
                <a:latin typeface="Times New Roman" panose="02020603050405020304" pitchFamily="18" charset="0"/>
              </a:rPr>
              <a:t>:</a:t>
            </a:r>
          </a:p>
          <a:p>
            <a:pPr lvl="1" algn="just">
              <a:buFont typeface="Courier New" panose="02070309020205020404" pitchFamily="49" charset="0"/>
              <a:buChar char="o"/>
            </a:pPr>
            <a:r>
              <a:rPr lang="en-US">
                <a:latin typeface="Times New Roman" panose="02020603050405020304" pitchFamily="18" charset="0"/>
              </a:rPr>
              <a:t>B</a:t>
            </a:r>
            <a:r>
              <a:rPr lang="vi-VN" b="0" i="0">
                <a:effectLst/>
                <a:latin typeface="Times New Roman" panose="02020603050405020304" pitchFamily="18" charset="0"/>
              </a:rPr>
              <a:t>ước đầu chuyển dịch</a:t>
            </a:r>
            <a:r>
              <a:rPr lang="en-US" b="0" i="0">
                <a:effectLst/>
                <a:latin typeface="Times New Roman" panose="02020603050405020304" pitchFamily="18" charset="0"/>
              </a:rPr>
              <a:t> theo</a:t>
            </a:r>
            <a:r>
              <a:rPr lang="vi-VN" b="0" i="0">
                <a:effectLst/>
                <a:latin typeface="Times New Roman" panose="02020603050405020304" pitchFamily="18" charset="0"/>
              </a:rPr>
              <a:t> hướng hiện đại, tỷ trọng công nghiệp và dịch vụ tăng, tỷ trọng nông nghiệp giảm. </a:t>
            </a:r>
            <a:endParaRPr lang="en-US" b="0" i="0">
              <a:effectLst/>
              <a:latin typeface="Times New Roman" panose="02020603050405020304" pitchFamily="18" charset="0"/>
            </a:endParaRPr>
          </a:p>
          <a:p>
            <a:pPr lvl="1" algn="just">
              <a:buFont typeface="Courier New" panose="02070309020205020404" pitchFamily="49" charset="0"/>
              <a:buChar char="o"/>
            </a:pPr>
            <a:r>
              <a:rPr lang="vi-VN" b="0" i="0">
                <a:effectLst/>
                <a:latin typeface="Times New Roman" panose="02020603050405020304" pitchFamily="18" charset="0"/>
              </a:rPr>
              <a:t>Kinh tế nhà nước</a:t>
            </a:r>
            <a:r>
              <a:rPr lang="en-US" b="0" i="0">
                <a:effectLst/>
                <a:latin typeface="Times New Roman" panose="02020603050405020304" pitchFamily="18" charset="0"/>
              </a:rPr>
              <a:t> </a:t>
            </a:r>
            <a:r>
              <a:rPr lang="en-US">
                <a:latin typeface="Times New Roman" panose="02020603050405020304" pitchFamily="18" charset="0"/>
              </a:rPr>
              <a:t>được </a:t>
            </a:r>
            <a:r>
              <a:rPr lang="vi-VN" b="0" i="0">
                <a:effectLst/>
                <a:latin typeface="Times New Roman" panose="02020603050405020304" pitchFamily="18" charset="0"/>
              </a:rPr>
              <a:t>đổi mới, tập trung vào những ngành then chốt và </a:t>
            </a:r>
            <a:r>
              <a:rPr lang="en-US">
                <a:latin typeface="Times New Roman" panose="02020603050405020304" pitchFamily="18" charset="0"/>
              </a:rPr>
              <a:t>các</a:t>
            </a:r>
            <a:r>
              <a:rPr lang="vi-VN" b="0" i="0">
                <a:effectLst/>
                <a:latin typeface="Times New Roman" panose="02020603050405020304" pitchFamily="18" charset="0"/>
              </a:rPr>
              <a:t> lĩnh vực trọng yếu</a:t>
            </a:r>
            <a:r>
              <a:rPr lang="en-US" b="0" i="0">
                <a:effectLst/>
                <a:latin typeface="Times New Roman" panose="02020603050405020304" pitchFamily="18" charset="0"/>
              </a:rPr>
              <a:t>.</a:t>
            </a:r>
          </a:p>
          <a:p>
            <a:pPr lvl="1" algn="just">
              <a:buFont typeface="Courier New" panose="02070309020205020404" pitchFamily="49" charset="0"/>
              <a:buChar char="o"/>
            </a:pPr>
            <a:r>
              <a:rPr lang="vi-VN" b="0" i="0">
                <a:effectLst/>
                <a:latin typeface="Times New Roman" panose="02020603050405020304" pitchFamily="18" charset="0"/>
              </a:rPr>
              <a:t>Kinh tế ngoài nhà nước phát triển mạnh, huy động </a:t>
            </a:r>
            <a:r>
              <a:rPr lang="en-US">
                <a:latin typeface="Times New Roman" panose="02020603050405020304" pitchFamily="18" charset="0"/>
              </a:rPr>
              <a:t>tốt </a:t>
            </a:r>
            <a:r>
              <a:rPr lang="vi-VN" b="0" i="0">
                <a:effectLst/>
                <a:latin typeface="Times New Roman" panose="02020603050405020304" pitchFamily="18" charset="0"/>
              </a:rPr>
              <a:t>các nguồn lực và tiềm năng trong nhân dân</a:t>
            </a:r>
            <a:r>
              <a:rPr lang="en-US" b="0" i="0">
                <a:effectLst/>
                <a:latin typeface="Times New Roman" panose="02020603050405020304" pitchFamily="18" charset="0"/>
              </a:rPr>
              <a:t>.</a:t>
            </a:r>
          </a:p>
          <a:p>
            <a:pPr lvl="1" algn="just">
              <a:buFont typeface="Courier New" panose="02070309020205020404" pitchFamily="49" charset="0"/>
              <a:buChar char="o"/>
            </a:pPr>
            <a:r>
              <a:rPr lang="vi-VN" b="0" i="0">
                <a:effectLst/>
                <a:latin typeface="Times New Roman" panose="02020603050405020304" pitchFamily="18" charset="0"/>
              </a:rPr>
              <a:t>Cơ cấu kinh tế vùng từng bước được điều chỉnh, bước đầu khai thác lợi thế của từng vùng, miền. </a:t>
            </a:r>
            <a:endParaRPr lang="vi-VN">
              <a:latin typeface="Times New Roman" panose="02020603050405020304" pitchFamily="18" charset="0"/>
              <a:cs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21467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wipe(up)">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wipe(up)">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wipe(up)">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wipe(up)">
                                      <p:cBhvr>
                                        <p:cTn id="27"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5667209"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buFont typeface="+mj-lt"/>
              <a:buAutoNum type="arabicPeriod"/>
            </a:pPr>
            <a:r>
              <a:rPr lang="en-US" b="1">
                <a:latin typeface="Times New Roman" panose="02020603050405020304" pitchFamily="18" charset="0"/>
                <a:cs typeface="Times New Roman" panose="02020603050405020304" pitchFamily="18" charset="0"/>
              </a:rPr>
              <a:t>Thành tựu:</a:t>
            </a:r>
          </a:p>
          <a:p>
            <a:pPr algn="just">
              <a:buFont typeface="Arial" panose="020B0604020202020204" pitchFamily="34" charset="0"/>
              <a:buChar char="•"/>
            </a:pPr>
            <a:r>
              <a:rPr lang="vi-VN" b="0" i="0">
                <a:effectLst/>
                <a:latin typeface="Times New Roman" panose="02020603050405020304" pitchFamily="18" charset="0"/>
              </a:rPr>
              <a:t>Mức độ hội nhập, khả năng cạnh tranh của nền kinh tế: </a:t>
            </a:r>
            <a:endParaRPr lang="en-US" b="0" i="0">
              <a:effectLst/>
              <a:latin typeface="Times New Roman" panose="02020603050405020304" pitchFamily="18" charset="0"/>
            </a:endParaRPr>
          </a:p>
          <a:p>
            <a:pPr lvl="1" algn="just">
              <a:buFont typeface="Courier New" panose="02070309020205020404" pitchFamily="49" charset="0"/>
              <a:buChar char="o"/>
            </a:pPr>
            <a:r>
              <a:rPr lang="en-US">
                <a:latin typeface="Times New Roman" panose="02020603050405020304" pitchFamily="18" charset="0"/>
              </a:rPr>
              <a:t>T</a:t>
            </a:r>
            <a:r>
              <a:rPr lang="vi-VN" b="0" i="0">
                <a:effectLst/>
                <a:latin typeface="Times New Roman" panose="02020603050405020304" pitchFamily="18" charset="0"/>
              </a:rPr>
              <a:t>ham gia hội nhập trên tất cả cấp độ, từng bước tham gia vào mạng sản xuất toàn cầu và chuỗi giá trị cung ứng. </a:t>
            </a:r>
            <a:endParaRPr lang="en-US" b="0" i="0">
              <a:effectLst/>
              <a:latin typeface="Times New Roman" panose="02020603050405020304" pitchFamily="18" charset="0"/>
            </a:endParaRPr>
          </a:p>
          <a:p>
            <a:pPr lvl="1" algn="just">
              <a:buFont typeface="Courier New" panose="02070309020205020404" pitchFamily="49" charset="0"/>
              <a:buChar char="o"/>
            </a:pPr>
            <a:r>
              <a:rPr lang="vi-VN" b="0" i="0">
                <a:effectLst/>
                <a:latin typeface="Times New Roman" panose="02020603050405020304" pitchFamily="18" charset="0"/>
              </a:rPr>
              <a:t>Khả năng cạnh tranh của nền kinh tế được cải thiện. </a:t>
            </a:r>
            <a:endParaRPr lang="en-US" b="0" i="0">
              <a:effectLst/>
              <a:latin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2">
            <a:extLst>
              <a:ext uri="{FF2B5EF4-FFF2-40B4-BE49-F238E27FC236}">
                <a16:creationId xmlns:a16="http://schemas.microsoft.com/office/drawing/2014/main" id="{889AB420-3832-4D25-8D5D-553492E61436}"/>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8CFD43EA-E3A0-4F43-A001-97B108CCF2F7}"/>
              </a:ext>
            </a:extLst>
          </p:cNvPr>
          <p:cNvPicPr>
            <a:picLocks noChangeAspect="1"/>
          </p:cNvPicPr>
          <p:nvPr/>
        </p:nvPicPr>
        <p:blipFill>
          <a:blip r:embed="rId2"/>
          <a:stretch>
            <a:fillRect/>
          </a:stretch>
        </p:blipFill>
        <p:spPr>
          <a:xfrm>
            <a:off x="6641205" y="2523052"/>
            <a:ext cx="4969602" cy="3477936"/>
          </a:xfrm>
          <a:prstGeom prst="rect">
            <a:avLst/>
          </a:prstGeom>
        </p:spPr>
      </p:pic>
    </p:spTree>
    <p:extLst>
      <p:ext uri="{BB962C8B-B14F-4D97-AF65-F5344CB8AC3E}">
        <p14:creationId xmlns:p14="http://schemas.microsoft.com/office/powerpoint/2010/main" val="3516374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wipe(up)">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wipe(up)">
                                      <p:cBhvr>
                                        <p:cTn id="17" dur="500"/>
                                        <p:tgtEl>
                                          <p:spTgt spid="7">
                                            <p:txEl>
                                              <p:pRg st="3" end="3"/>
                                            </p:txEl>
                                          </p:spTgt>
                                        </p:tgtEl>
                                      </p:cBhvr>
                                    </p:animEffect>
                                  </p:childTnLst>
                                </p:cTn>
                              </p:par>
                            </p:childTnLst>
                          </p:cTn>
                        </p:par>
                        <p:par>
                          <p:cTn id="18" fill="hold">
                            <p:stCondLst>
                              <p:cond delay="500"/>
                            </p:stCondLst>
                            <p:childTnLst>
                              <p:par>
                                <p:cTn id="19" presetID="4" presetClass="entr" presetSubtype="16"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box(in)">
                                      <p:cBhvr>
                                        <p:cTn id="2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11029616"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buFont typeface="+mj-lt"/>
              <a:buAutoNum type="arabicPeriod"/>
            </a:pPr>
            <a:r>
              <a:rPr lang="en-US" b="1">
                <a:latin typeface="Times New Roman" panose="02020603050405020304" pitchFamily="18" charset="0"/>
                <a:cs typeface="Times New Roman" panose="02020603050405020304" pitchFamily="18" charset="0"/>
              </a:rPr>
              <a:t>Thành tựu:</a:t>
            </a:r>
          </a:p>
          <a:p>
            <a:pPr algn="just">
              <a:buFont typeface="Arial" panose="020B0604020202020204" pitchFamily="34" charset="0"/>
              <a:buChar char="•"/>
            </a:pPr>
            <a:r>
              <a:rPr lang="vi-VN" b="0" i="0">
                <a:effectLst/>
                <a:latin typeface="Times New Roman" panose="02020603050405020304" pitchFamily="18" charset="0"/>
              </a:rPr>
              <a:t>Chuyển dịch cơ cấu lao động</a:t>
            </a:r>
            <a:r>
              <a:rPr lang="en-US">
                <a:latin typeface="Times New Roman" panose="02020603050405020304" pitchFamily="18" charset="0"/>
              </a:rPr>
              <a:t>.</a:t>
            </a:r>
          </a:p>
          <a:p>
            <a:pPr algn="just">
              <a:buFont typeface="Arial" panose="020B0604020202020204" pitchFamily="34" charset="0"/>
              <a:buChar char="•"/>
            </a:pPr>
            <a:r>
              <a:rPr lang="en-US">
                <a:latin typeface="Times New Roman" panose="02020603050405020304" pitchFamily="18" charset="0"/>
              </a:rPr>
              <a:t>L</a:t>
            </a:r>
            <a:r>
              <a:rPr lang="en-US" b="0" i="0">
                <a:effectLst/>
                <a:latin typeface="Times New Roman" panose="02020603050405020304" pitchFamily="18" charset="0"/>
              </a:rPr>
              <a:t>ao động ngày càng có trình độ cao</a:t>
            </a:r>
            <a:r>
              <a:rPr lang="vi-VN" b="0" i="0">
                <a:effectLst/>
                <a:latin typeface="Times New Roman" panose="02020603050405020304" pitchFamily="18" charset="0"/>
              </a:rPr>
              <a:t>.</a:t>
            </a:r>
            <a:endParaRPr lang="en-US" b="0" i="0">
              <a:effectLst/>
              <a:latin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397399FE-B36A-494A-ACF3-CD11B06E6499}"/>
              </a:ext>
            </a:extLst>
          </p:cNvPr>
          <p:cNvPicPr>
            <a:picLocks noChangeAspect="1"/>
          </p:cNvPicPr>
          <p:nvPr/>
        </p:nvPicPr>
        <p:blipFill>
          <a:blip r:embed="rId2"/>
          <a:stretch>
            <a:fillRect/>
          </a:stretch>
        </p:blipFill>
        <p:spPr>
          <a:xfrm>
            <a:off x="1584380" y="3861786"/>
            <a:ext cx="4079573" cy="2654423"/>
          </a:xfrm>
          <a:prstGeom prst="rect">
            <a:avLst/>
          </a:prstGeom>
        </p:spPr>
      </p:pic>
      <p:pic>
        <p:nvPicPr>
          <p:cNvPr id="1026" name="Picture 2">
            <a:extLst>
              <a:ext uri="{FF2B5EF4-FFF2-40B4-BE49-F238E27FC236}">
                <a16:creationId xmlns:a16="http://schemas.microsoft.com/office/drawing/2014/main" id="{F4878A6A-5BCA-4E40-9113-2CC4B424E92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528049" y="3861786"/>
            <a:ext cx="4079571" cy="2654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7652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barn(inVertical)">
                                      <p:cBhvr>
                                        <p:cTn id="12" dur="500"/>
                                        <p:tgtEl>
                                          <p:spTgt spid="7">
                                            <p:txEl>
                                              <p:pRg st="2" end="2"/>
                                            </p:txEl>
                                          </p:spTgt>
                                        </p:tgtEl>
                                      </p:cBhvr>
                                    </p:animEffect>
                                  </p:childTnLst>
                                </p:cTn>
                              </p:par>
                            </p:childTnLst>
                          </p:cTn>
                        </p:par>
                        <p:par>
                          <p:cTn id="13" fill="hold">
                            <p:stCondLst>
                              <p:cond delay="500"/>
                            </p:stCondLst>
                            <p:childTnLst>
                              <p:par>
                                <p:cTn id="14" presetID="21" presetClass="entr" presetSubtype="4"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heel(4)">
                                      <p:cBhvr>
                                        <p:cTn id="16" dur="1000"/>
                                        <p:tgtEl>
                                          <p:spTgt spid="4"/>
                                        </p:tgtEl>
                                      </p:cBhvr>
                                    </p:animEffect>
                                  </p:childTnLst>
                                </p:cTn>
                              </p:par>
                              <p:par>
                                <p:cTn id="17" presetID="21" presetClass="entr" presetSubtype="4" fill="hold" nodeType="withEffect">
                                  <p:stCondLst>
                                    <p:cond delay="0"/>
                                  </p:stCondLst>
                                  <p:childTnLst>
                                    <p:set>
                                      <p:cBhvr>
                                        <p:cTn id="18" dur="1" fill="hold">
                                          <p:stCondLst>
                                            <p:cond delay="0"/>
                                          </p:stCondLst>
                                        </p:cTn>
                                        <p:tgtEl>
                                          <p:spTgt spid="1026"/>
                                        </p:tgtEl>
                                        <p:attrNameLst>
                                          <p:attrName>style.visibility</p:attrName>
                                        </p:attrNameLst>
                                      </p:cBhvr>
                                      <p:to>
                                        <p:strVal val="visible"/>
                                      </p:to>
                                    </p:set>
                                    <p:animEffect transition="in" filter="wheel(4)">
                                      <p:cBhvr>
                                        <p:cTn id="19" dur="1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5667209"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buFont typeface="+mj-lt"/>
              <a:buAutoNum type="arabicPeriod"/>
            </a:pPr>
            <a:r>
              <a:rPr lang="en-US" b="1">
                <a:latin typeface="Times New Roman" panose="02020603050405020304" pitchFamily="18" charset="0"/>
                <a:cs typeface="Times New Roman" panose="02020603050405020304" pitchFamily="18" charset="0"/>
              </a:rPr>
              <a:t>Thành tựu:</a:t>
            </a:r>
          </a:p>
          <a:p>
            <a:pPr algn="just">
              <a:buFont typeface="Arial" panose="020B0604020202020204" pitchFamily="34" charset="0"/>
              <a:buChar char="•"/>
            </a:pPr>
            <a:r>
              <a:rPr lang="vi-VN" b="0" i="0">
                <a:effectLst/>
                <a:latin typeface="Times New Roman" panose="02020603050405020304" pitchFamily="18" charset="0"/>
              </a:rPr>
              <a:t>Cải thiện mức sống dân cư, nâng cao khả năng tiếp cận của người dân với các dịch vụ công cơ bản</a:t>
            </a:r>
            <a:r>
              <a:rPr lang="en-US" b="0" i="0">
                <a:effectLst/>
                <a:latin typeface="Times New Roman" panose="02020603050405020304" pitchFamily="18" charset="0"/>
              </a:rPr>
              <a:t>.</a:t>
            </a:r>
          </a:p>
          <a:p>
            <a:pPr algn="just">
              <a:buFont typeface="Arial" panose="020B0604020202020204" pitchFamily="34" charset="0"/>
              <a:buChar char="•"/>
            </a:pPr>
            <a:r>
              <a:rPr lang="en-US" b="0" i="0">
                <a:effectLst/>
                <a:latin typeface="Times New Roman" panose="02020603050405020304" pitchFamily="18" charset="0"/>
              </a:rPr>
              <a:t>G</a:t>
            </a:r>
            <a:r>
              <a:rPr lang="vi-VN" b="0" i="0">
                <a:effectLst/>
                <a:latin typeface="Times New Roman" panose="02020603050405020304" pitchFamily="18" charset="0"/>
              </a:rPr>
              <a:t>iải quyết hiệu quả mối quan hệ giữa tăng trưởng kinh tế với phát triển văn hóa,</a:t>
            </a:r>
            <a:r>
              <a:rPr lang="en-US" b="0" i="0">
                <a:effectLst/>
                <a:latin typeface="Times New Roman" panose="02020603050405020304" pitchFamily="18" charset="0"/>
              </a:rPr>
              <a:t> xã hội.</a:t>
            </a: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9D417BA7-7911-4DCC-915E-04C0AB8D7659}"/>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462732" y="2630920"/>
            <a:ext cx="5219521" cy="3262200"/>
          </a:xfrm>
          <a:prstGeom prst="rect">
            <a:avLst/>
          </a:prstGeom>
        </p:spPr>
      </p:pic>
    </p:spTree>
    <p:extLst>
      <p:ext uri="{BB962C8B-B14F-4D97-AF65-F5344CB8AC3E}">
        <p14:creationId xmlns:p14="http://schemas.microsoft.com/office/powerpoint/2010/main" val="3744523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barn(inVertical)">
                                      <p:cBhvr>
                                        <p:cTn id="12" dur="500"/>
                                        <p:tgtEl>
                                          <p:spTgt spid="7">
                                            <p:txEl>
                                              <p:pRg st="2" end="2"/>
                                            </p:txEl>
                                          </p:spTgt>
                                        </p:tgtEl>
                                      </p:cBhvr>
                                    </p:animEffect>
                                  </p:childTnLst>
                                </p:cTn>
                              </p:par>
                            </p:childTnLst>
                          </p:cTn>
                        </p:par>
                        <p:par>
                          <p:cTn id="13" fill="hold">
                            <p:stCondLst>
                              <p:cond delay="500"/>
                            </p:stCondLst>
                            <p:childTnLst>
                              <p:par>
                                <p:cTn id="14" presetID="21"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heel(4)">
                                      <p:cBhvr>
                                        <p:cTn id="16"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5667209"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buFont typeface="+mj-lt"/>
              <a:buAutoNum type="arabicPeriod"/>
            </a:pPr>
            <a:r>
              <a:rPr lang="en-US" b="1">
                <a:latin typeface="Times New Roman" panose="02020603050405020304" pitchFamily="18" charset="0"/>
                <a:cs typeface="Times New Roman" panose="02020603050405020304" pitchFamily="18" charset="0"/>
              </a:rPr>
              <a:t>Thành tựu:</a:t>
            </a:r>
          </a:p>
          <a:p>
            <a:pPr algn="just">
              <a:buFont typeface="Arial" panose="020B0604020202020204" pitchFamily="34" charset="0"/>
              <a:buChar char="•"/>
            </a:pPr>
            <a:r>
              <a:rPr lang="vi-VN" b="0" i="0">
                <a:effectLst/>
                <a:latin typeface="Times New Roman" panose="02020603050405020304" pitchFamily="18" charset="0"/>
              </a:rPr>
              <a:t>Phát triển hệ thống</a:t>
            </a:r>
            <a:r>
              <a:rPr lang="en-US" b="0" i="0">
                <a:effectLst/>
                <a:latin typeface="Times New Roman" panose="02020603050405020304" pitchFamily="18" charset="0"/>
              </a:rPr>
              <a:t> cơ sở</a:t>
            </a:r>
            <a:r>
              <a:rPr lang="vi-VN" b="0" i="0">
                <a:effectLst/>
                <a:latin typeface="Times New Roman" panose="02020603050405020304" pitchFamily="18" charset="0"/>
              </a:rPr>
              <a:t> hạ tầng phục vụ yêu cầu </a:t>
            </a:r>
            <a:r>
              <a:rPr lang="en-US">
                <a:latin typeface="Times New Roman" panose="02020603050405020304" pitchFamily="18" charset="0"/>
              </a:rPr>
              <a:t>công nghiệp hóa, hiện đại hóa.</a:t>
            </a:r>
            <a:endParaRPr lang="en-US" b="0" i="0">
              <a:effectLst/>
              <a:latin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2">
            <a:extLst>
              <a:ext uri="{FF2B5EF4-FFF2-40B4-BE49-F238E27FC236}">
                <a16:creationId xmlns:a16="http://schemas.microsoft.com/office/drawing/2014/main" id="{3DB011C0-4E1D-44CC-86BD-EC1CF967838E}"/>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06937397-D5AB-429F-8BA0-535325ABF9F9}"/>
              </a:ext>
            </a:extLst>
          </p:cNvPr>
          <p:cNvPicPr>
            <a:picLocks noChangeAspect="1"/>
          </p:cNvPicPr>
          <p:nvPr/>
        </p:nvPicPr>
        <p:blipFill>
          <a:blip r:embed="rId2"/>
          <a:stretch>
            <a:fillRect/>
          </a:stretch>
        </p:blipFill>
        <p:spPr>
          <a:xfrm>
            <a:off x="6682902" y="2581857"/>
            <a:ext cx="4927905" cy="3360325"/>
          </a:xfrm>
          <a:prstGeom prst="rect">
            <a:avLst/>
          </a:prstGeom>
        </p:spPr>
      </p:pic>
    </p:spTree>
    <p:extLst>
      <p:ext uri="{BB962C8B-B14F-4D97-AF65-F5344CB8AC3E}">
        <p14:creationId xmlns:p14="http://schemas.microsoft.com/office/powerpoint/2010/main" val="1866135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childTnLst>
                          </p:cTn>
                        </p:par>
                        <p:par>
                          <p:cTn id="8" fill="hold">
                            <p:stCondLst>
                              <p:cond delay="500"/>
                            </p:stCondLst>
                            <p:childTnLst>
                              <p:par>
                                <p:cTn id="9" presetID="21"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heel(4)">
                                      <p:cBhvr>
                                        <p:cTn id="11"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11029616"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buFont typeface="+mj-lt"/>
              <a:buAutoNum type="arabicPeriod" startAt="2"/>
            </a:pPr>
            <a:r>
              <a:rPr lang="en-US" b="1">
                <a:latin typeface="Times New Roman" panose="02020603050405020304" pitchFamily="18" charset="0"/>
                <a:cs typeface="Times New Roman" panose="02020603050405020304" pitchFamily="18" charset="0"/>
              </a:rPr>
              <a:t>Hạn chế:</a:t>
            </a:r>
          </a:p>
          <a:p>
            <a:pPr algn="just">
              <a:buFont typeface="Arial" panose="020B0604020202020204" pitchFamily="34" charset="0"/>
              <a:buChar char="•"/>
            </a:pPr>
            <a:r>
              <a:rPr lang="vi-VN" b="0" i="0">
                <a:effectLst/>
                <a:latin typeface="Times New Roman" panose="02020603050405020304" pitchFamily="18" charset="0"/>
              </a:rPr>
              <a:t>Mô hình CNH, HĐH chưa được định hình rõ nét</a:t>
            </a:r>
            <a:r>
              <a:rPr lang="en-US" b="0" i="0">
                <a:effectLst/>
                <a:latin typeface="Times New Roman" panose="02020603050405020304" pitchFamily="18" charset="0"/>
              </a:rPr>
              <a:t>.</a:t>
            </a:r>
          </a:p>
          <a:p>
            <a:pPr algn="just">
              <a:buFont typeface="Arial" panose="020B0604020202020204" pitchFamily="34" charset="0"/>
              <a:buChar char="•"/>
            </a:pPr>
            <a:r>
              <a:rPr lang="en-US">
                <a:latin typeface="Times New Roman" panose="02020603050405020304" pitchFamily="18" charset="0"/>
              </a:rPr>
              <a:t>C</a:t>
            </a:r>
            <a:r>
              <a:rPr lang="vi-VN" b="0" i="0">
                <a:effectLst/>
                <a:latin typeface="Times New Roman" panose="02020603050405020304" pitchFamily="18" charset="0"/>
              </a:rPr>
              <a:t>hưa phát triển hiệu quả các ngành công nghiệp ưu tiên</a:t>
            </a:r>
            <a:r>
              <a:rPr lang="en-US" b="0" i="0">
                <a:effectLst/>
                <a:latin typeface="Times New Roman" panose="02020603050405020304" pitchFamily="18" charset="0"/>
              </a:rPr>
              <a:t>.</a:t>
            </a:r>
          </a:p>
          <a:p>
            <a:pPr algn="just">
              <a:buFont typeface="Arial" panose="020B0604020202020204" pitchFamily="34" charset="0"/>
              <a:buChar char="•"/>
            </a:pPr>
            <a:r>
              <a:rPr lang="en-US">
                <a:latin typeface="Times New Roman" panose="02020603050405020304" pitchFamily="18" charset="0"/>
              </a:rPr>
              <a:t>C</a:t>
            </a:r>
            <a:r>
              <a:rPr lang="vi-VN" b="0" i="0">
                <a:effectLst/>
                <a:latin typeface="Times New Roman" panose="02020603050405020304" pitchFamily="18" charset="0"/>
              </a:rPr>
              <a:t>hưa tận dụng</a:t>
            </a:r>
            <a:r>
              <a:rPr lang="en-US" b="0" i="0">
                <a:effectLst/>
                <a:latin typeface="Times New Roman" panose="02020603050405020304" pitchFamily="18" charset="0"/>
              </a:rPr>
              <a:t> được</a:t>
            </a:r>
            <a:r>
              <a:rPr lang="vi-VN" b="0" i="0">
                <a:effectLst/>
                <a:latin typeface="Times New Roman" panose="02020603050405020304" pitchFamily="18" charset="0"/>
              </a:rPr>
              <a:t> lợi thế về công nghệ và nguồn đầu tư nước ngoài</a:t>
            </a:r>
            <a:r>
              <a:rPr lang="en-US" b="0" i="0">
                <a:effectLst/>
                <a:latin typeface="Times New Roman" panose="02020603050405020304" pitchFamily="18" charset="0"/>
              </a:rPr>
              <a:t>.</a:t>
            </a:r>
          </a:p>
          <a:p>
            <a:pPr marL="0" indent="0" algn="just">
              <a:buNone/>
            </a:pPr>
            <a:r>
              <a:rPr lang="en-US" b="0" i="0">
                <a:effectLst/>
                <a:latin typeface="Times New Roman" panose="02020603050405020304" pitchFamily="18" charset="0"/>
                <a:sym typeface="Wingdings" panose="05000000000000000000" pitchFamily="2" charset="2"/>
              </a:rPr>
              <a:t></a:t>
            </a:r>
            <a:r>
              <a:rPr lang="en-US">
                <a:latin typeface="Times New Roman" panose="02020603050405020304" pitchFamily="18" charset="0"/>
                <a:sym typeface="Wingdings" panose="05000000000000000000" pitchFamily="2" charset="2"/>
              </a:rPr>
              <a:t> B</a:t>
            </a:r>
            <a:r>
              <a:rPr lang="vi-VN" b="0" i="0">
                <a:effectLst/>
                <a:latin typeface="Times New Roman" panose="02020603050405020304" pitchFamily="18" charset="0"/>
              </a:rPr>
              <a:t>ộc lộ sự phát triển thiếu bền vững </a:t>
            </a:r>
            <a:r>
              <a:rPr lang="en-US" b="0" i="0">
                <a:effectLst/>
                <a:latin typeface="Times New Roman" panose="02020603050405020304" pitchFamily="18" charset="0"/>
              </a:rPr>
              <a:t>trong nhiều lĩnh vực</a:t>
            </a:r>
            <a:r>
              <a:rPr lang="vi-VN" b="0" i="0">
                <a:effectLst/>
                <a:latin typeface="Times New Roman" panose="02020603050405020304" pitchFamily="18" charset="0"/>
              </a:rPr>
              <a:t>. Việc tạo nền tảng để nước ta trở thành một nước công nghiệp theo hướng hiện đại còn chậm, </a:t>
            </a:r>
            <a:r>
              <a:rPr lang="en-US" b="0" i="0">
                <a:effectLst/>
                <a:latin typeface="Times New Roman" panose="02020603050405020304" pitchFamily="18" charset="0"/>
              </a:rPr>
              <a:t>chưa đạt yêu cầu.</a:t>
            </a: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26278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Effect transition="in" filter="wipe(up)">
                                      <p:cBhvr>
                                        <p:cTn id="13" dur="500"/>
                                        <p:tgtEl>
                                          <p:spTgt spid="7">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7">
                                            <p:txEl>
                                              <p:pRg st="2" end="2"/>
                                            </p:txEl>
                                          </p:spTgt>
                                        </p:tgtEl>
                                        <p:attrNameLst>
                                          <p:attrName>style.visibility</p:attrName>
                                        </p:attrNameLst>
                                      </p:cBhvr>
                                      <p:to>
                                        <p:strVal val="visible"/>
                                      </p:to>
                                    </p:set>
                                    <p:animEffect transition="in" filter="wipe(up)">
                                      <p:cBhvr>
                                        <p:cTn id="18" dur="500"/>
                                        <p:tgtEl>
                                          <p:spTgt spid="7">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7">
                                            <p:txEl>
                                              <p:pRg st="3" end="3"/>
                                            </p:txEl>
                                          </p:spTgt>
                                        </p:tgtEl>
                                        <p:attrNameLst>
                                          <p:attrName>style.visibility</p:attrName>
                                        </p:attrNameLst>
                                      </p:cBhvr>
                                      <p:to>
                                        <p:strVal val="visible"/>
                                      </p:to>
                                    </p:set>
                                    <p:animEffect transition="in" filter="wipe(up)">
                                      <p:cBhvr>
                                        <p:cTn id="23" dur="500"/>
                                        <p:tgtEl>
                                          <p:spTgt spid="7">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7">
                                            <p:txEl>
                                              <p:pRg st="4" end="4"/>
                                            </p:txEl>
                                          </p:spTgt>
                                        </p:tgtEl>
                                        <p:attrNameLst>
                                          <p:attrName>style.visibility</p:attrName>
                                        </p:attrNameLst>
                                      </p:cBhvr>
                                      <p:to>
                                        <p:strVal val="visible"/>
                                      </p:to>
                                    </p:set>
                                    <p:animEffect transition="in" filter="barn(inVertical)">
                                      <p:cBhvr>
                                        <p:cTn id="28"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4"/>
            <a:ext cx="11029616" cy="2249842"/>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Khái niệm công nghiệp hóa, hiện đại hóa</a:t>
            </a:r>
          </a:p>
          <a:p>
            <a:pPr algn="just">
              <a:buFont typeface="Arial" panose="020B0604020202020204" pitchFamily="34" charset="0"/>
              <a:buChar char="•"/>
            </a:pPr>
            <a:r>
              <a:rPr lang="vi-VN">
                <a:latin typeface="Times New Roman" panose="02020603050405020304" pitchFamily="18" charset="0"/>
                <a:cs typeface="Times New Roman" panose="02020603050405020304" pitchFamily="18" charset="0"/>
              </a:rPr>
              <a:t>Là quá trình chuyển đổi căn bản, toàn diện các hoạt động sử dụng lao động thủ công là chính sang phối hợp sức lao động với công nghệ, phương tiện, phương pháp tiên tiến để đạt năng suất cao.</a:t>
            </a:r>
            <a:endParaRPr lang="en-US">
              <a:latin typeface="Times New Roman" panose="02020603050405020304" pitchFamily="18" charset="0"/>
              <a:cs typeface="Times New Roman" panose="02020603050405020304" pitchFamily="18" charset="0"/>
            </a:endParaRPr>
          </a:p>
          <a:p>
            <a:pPr marL="0" indent="0" algn="just">
              <a:buNone/>
            </a:pPr>
            <a:endParaRPr lang="vi-VN">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5765838-80F8-4A52-855F-13A5D50B06F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519322" y="3800474"/>
            <a:ext cx="4202070" cy="2819300"/>
          </a:xfrm>
          <a:prstGeom prst="rect">
            <a:avLst/>
          </a:prstGeom>
        </p:spPr>
      </p:pic>
      <p:pic>
        <p:nvPicPr>
          <p:cNvPr id="2050" name="Picture 2">
            <a:extLst>
              <a:ext uri="{FF2B5EF4-FFF2-40B4-BE49-F238E27FC236}">
                <a16:creationId xmlns:a16="http://schemas.microsoft.com/office/drawing/2014/main" id="{CEF08AB5-9016-4FF8-9A5A-D5CE0E6B342E}"/>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476347" y="3800474"/>
            <a:ext cx="4196333" cy="2819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29789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barn(inVertical)">
                                      <p:cBhvr>
                                        <p:cTn id="13" dur="500"/>
                                        <p:tgtEl>
                                          <p:spTgt spid="5">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4" fill="hold" nodeType="clickEffect">
                                  <p:stCondLst>
                                    <p:cond delay="0"/>
                                  </p:stCondLst>
                                  <p:childTnLst>
                                    <p:set>
                                      <p:cBhvr>
                                        <p:cTn id="17" dur="1" fill="hold">
                                          <p:stCondLst>
                                            <p:cond delay="0"/>
                                          </p:stCondLst>
                                        </p:cTn>
                                        <p:tgtEl>
                                          <p:spTgt spid="2050"/>
                                        </p:tgtEl>
                                        <p:attrNameLst>
                                          <p:attrName>style.visibility</p:attrName>
                                        </p:attrNameLst>
                                      </p:cBhvr>
                                      <p:to>
                                        <p:strVal val="visible"/>
                                      </p:to>
                                    </p:set>
                                    <p:animEffect transition="in" filter="wheel(4)">
                                      <p:cBhvr>
                                        <p:cTn id="18" dur="1000"/>
                                        <p:tgtEl>
                                          <p:spTgt spid="2050"/>
                                        </p:tgtEl>
                                      </p:cBhvr>
                                    </p:animEffect>
                                  </p:childTnLst>
                                </p:cTn>
                              </p:par>
                              <p:par>
                                <p:cTn id="19" presetID="21" presetClass="entr" presetSubtype="4"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heel(4)">
                                      <p:cBhvr>
                                        <p:cTn id="21"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5362409"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buFont typeface="+mj-lt"/>
              <a:buAutoNum type="arabicPeriod" startAt="2"/>
            </a:pPr>
            <a:r>
              <a:rPr lang="en-US" b="1">
                <a:latin typeface="Times New Roman" panose="02020603050405020304" pitchFamily="18" charset="0"/>
                <a:cs typeface="Times New Roman" panose="02020603050405020304" pitchFamily="18" charset="0"/>
              </a:rPr>
              <a:t>Hạn chế:</a:t>
            </a:r>
          </a:p>
          <a:p>
            <a:pPr algn="just">
              <a:buFont typeface="Arial" panose="020B0604020202020204" pitchFamily="34" charset="0"/>
              <a:buChar char="•"/>
            </a:pPr>
            <a:r>
              <a:rPr lang="vi-VN" b="0" i="0">
                <a:effectLst/>
                <a:latin typeface="Times New Roman" panose="02020603050405020304" pitchFamily="18" charset="0"/>
              </a:rPr>
              <a:t>Tăng trưởng kinh tế thiếu bền vững</a:t>
            </a:r>
            <a:endParaRPr lang="en-US" b="0" i="0">
              <a:effectLst/>
              <a:latin typeface="Times New Roman" panose="02020603050405020304" pitchFamily="18" charset="0"/>
            </a:endParaRPr>
          </a:p>
          <a:p>
            <a:pPr algn="just">
              <a:buFont typeface="Arial" panose="020B0604020202020204" pitchFamily="34" charset="0"/>
              <a:buChar char="•"/>
            </a:pPr>
            <a:r>
              <a:rPr lang="en-US">
                <a:latin typeface="Times New Roman" panose="02020603050405020304" pitchFamily="18" charset="0"/>
              </a:rPr>
              <a:t>T</a:t>
            </a:r>
            <a:r>
              <a:rPr lang="vi-VN" b="0" i="0">
                <a:effectLst/>
                <a:latin typeface="Times New Roman" panose="02020603050405020304" pitchFamily="18" charset="0"/>
              </a:rPr>
              <a:t>ốc độ tăng trưởng và sản xuất công nghiệp thấp so với tiềm năng. </a:t>
            </a:r>
            <a:endParaRPr lang="en-US" b="0" i="0">
              <a:effectLst/>
              <a:latin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13C459C0-6317-4A41-A564-D47EE9AE598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248400" y="2534494"/>
            <a:ext cx="5362410" cy="3426780"/>
          </a:xfrm>
          <a:prstGeom prst="rect">
            <a:avLst/>
          </a:prstGeom>
        </p:spPr>
      </p:pic>
      <p:sp>
        <p:nvSpPr>
          <p:cNvPr id="8" name="Rectangle: Rounded Corners 7">
            <a:extLst>
              <a:ext uri="{FF2B5EF4-FFF2-40B4-BE49-F238E27FC236}">
                <a16:creationId xmlns:a16="http://schemas.microsoft.com/office/drawing/2014/main" id="{46DE6AE7-D695-4B0D-AC31-7A9301D03EF4}"/>
              </a:ext>
            </a:extLst>
          </p:cNvPr>
          <p:cNvSpPr/>
          <p:nvPr/>
        </p:nvSpPr>
        <p:spPr>
          <a:xfrm>
            <a:off x="6248400" y="5763327"/>
            <a:ext cx="5362409" cy="517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Tăng trưởng GDP Việt Nam</a:t>
            </a:r>
          </a:p>
        </p:txBody>
      </p:sp>
    </p:spTree>
    <p:extLst>
      <p:ext uri="{BB962C8B-B14F-4D97-AF65-F5344CB8AC3E}">
        <p14:creationId xmlns:p14="http://schemas.microsoft.com/office/powerpoint/2010/main" val="3212112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barn(inVertical)">
                                      <p:cBhvr>
                                        <p:cTn id="12" dur="500"/>
                                        <p:tgtEl>
                                          <p:spTgt spid="7">
                                            <p:txEl>
                                              <p:pRg st="2" end="2"/>
                                            </p:txEl>
                                          </p:spTgt>
                                        </p:tgtEl>
                                      </p:cBhvr>
                                    </p:animEffect>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par>
                                <p:cTn id="18" presetID="53" presetClass="entr" presetSubtype="16"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ppt_w</p:attrName>
                                        </p:attrNameLst>
                                      </p:cBhvr>
                                      <p:tavLst>
                                        <p:tav tm="0">
                                          <p:val>
                                            <p:fltVal val="0"/>
                                          </p:val>
                                        </p:tav>
                                        <p:tav tm="100000">
                                          <p:val>
                                            <p:strVal val="#ppt_w"/>
                                          </p:val>
                                        </p:tav>
                                      </p:tavLst>
                                    </p:anim>
                                    <p:anim calcmode="lin" valueType="num">
                                      <p:cBhvr>
                                        <p:cTn id="21" dur="500" fill="hold"/>
                                        <p:tgtEl>
                                          <p:spTgt spid="4"/>
                                        </p:tgtEl>
                                        <p:attrNameLst>
                                          <p:attrName>ppt_h</p:attrName>
                                        </p:attrNameLst>
                                      </p:cBhvr>
                                      <p:tavLst>
                                        <p:tav tm="0">
                                          <p:val>
                                            <p:fltVal val="0"/>
                                          </p:val>
                                        </p:tav>
                                        <p:tav tm="100000">
                                          <p:val>
                                            <p:strVal val="#ppt_h"/>
                                          </p:val>
                                        </p:tav>
                                      </p:tavLst>
                                    </p:anim>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5362409"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buFont typeface="+mj-lt"/>
              <a:buAutoNum type="arabicPeriod" startAt="2"/>
            </a:pPr>
            <a:r>
              <a:rPr lang="en-US" b="1">
                <a:latin typeface="Times New Roman" panose="02020603050405020304" pitchFamily="18" charset="0"/>
                <a:cs typeface="Times New Roman" panose="02020603050405020304" pitchFamily="18" charset="0"/>
              </a:rPr>
              <a:t>Hạn chế:</a:t>
            </a:r>
          </a:p>
          <a:p>
            <a:pPr algn="just">
              <a:buFont typeface="Arial" panose="020B0604020202020204" pitchFamily="34" charset="0"/>
              <a:buChar char="•"/>
            </a:pPr>
            <a:r>
              <a:rPr lang="vi-VN" b="0" i="0">
                <a:effectLst/>
                <a:latin typeface="Times New Roman" panose="02020603050405020304" pitchFamily="18" charset="0"/>
              </a:rPr>
              <a:t>Sức cạnh tranh chưa cao.</a:t>
            </a:r>
          </a:p>
          <a:p>
            <a:pPr algn="just">
              <a:buFont typeface="Arial" panose="020B0604020202020204" pitchFamily="34" charset="0"/>
              <a:buChar char="•"/>
            </a:pPr>
            <a:r>
              <a:rPr lang="en-US" b="0" i="0">
                <a:effectLst/>
                <a:latin typeface="Times New Roman" panose="02020603050405020304" pitchFamily="18" charset="0"/>
              </a:rPr>
              <a:t>Nguồn</a:t>
            </a:r>
            <a:r>
              <a:rPr lang="vi-VN" b="0" i="0">
                <a:effectLst/>
                <a:latin typeface="Times New Roman" panose="02020603050405020304" pitchFamily="18" charset="0"/>
              </a:rPr>
              <a:t> nhân lực chưa đáp ứng yêu cầu phát triển.</a:t>
            </a:r>
            <a:endParaRPr lang="en-US" b="0" i="0">
              <a:effectLst/>
              <a:latin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Rectangle: Rounded Corners 7">
            <a:extLst>
              <a:ext uri="{FF2B5EF4-FFF2-40B4-BE49-F238E27FC236}">
                <a16:creationId xmlns:a16="http://schemas.microsoft.com/office/drawing/2014/main" id="{46DE6AE7-D695-4B0D-AC31-7A9301D03EF4}"/>
              </a:ext>
            </a:extLst>
          </p:cNvPr>
          <p:cNvSpPr/>
          <p:nvPr/>
        </p:nvSpPr>
        <p:spPr>
          <a:xfrm>
            <a:off x="6248400" y="5763327"/>
            <a:ext cx="5362409" cy="5358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Trình độ lao động nhìn chung còn thấp</a:t>
            </a:r>
          </a:p>
        </p:txBody>
      </p:sp>
      <p:pic>
        <p:nvPicPr>
          <p:cNvPr id="3074" name="Picture 2">
            <a:extLst>
              <a:ext uri="{FF2B5EF4-FFF2-40B4-BE49-F238E27FC236}">
                <a16:creationId xmlns:a16="http://schemas.microsoft.com/office/drawing/2014/main" id="{D1C6B079-A14F-443C-8495-CD4C24422BEA}"/>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248398" y="2266949"/>
            <a:ext cx="5362409" cy="32174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059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barn(inVertical)">
                                      <p:cBhvr>
                                        <p:cTn id="12" dur="500"/>
                                        <p:tgtEl>
                                          <p:spTgt spid="7">
                                            <p:txEl>
                                              <p:pRg st="2" end="2"/>
                                            </p:txEl>
                                          </p:spTgt>
                                        </p:tgtEl>
                                      </p:cBhvr>
                                    </p:animEffect>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par>
                                <p:cTn id="18" presetID="53" presetClass="entr" presetSubtype="16" fill="hold" nodeType="withEffect">
                                  <p:stCondLst>
                                    <p:cond delay="0"/>
                                  </p:stCondLst>
                                  <p:childTnLst>
                                    <p:set>
                                      <p:cBhvr>
                                        <p:cTn id="19" dur="1" fill="hold">
                                          <p:stCondLst>
                                            <p:cond delay="0"/>
                                          </p:stCondLst>
                                        </p:cTn>
                                        <p:tgtEl>
                                          <p:spTgt spid="3074"/>
                                        </p:tgtEl>
                                        <p:attrNameLst>
                                          <p:attrName>style.visibility</p:attrName>
                                        </p:attrNameLst>
                                      </p:cBhvr>
                                      <p:to>
                                        <p:strVal val="visible"/>
                                      </p:to>
                                    </p:set>
                                    <p:anim calcmode="lin" valueType="num">
                                      <p:cBhvr>
                                        <p:cTn id="20" dur="500" fill="hold"/>
                                        <p:tgtEl>
                                          <p:spTgt spid="3074"/>
                                        </p:tgtEl>
                                        <p:attrNameLst>
                                          <p:attrName>ppt_w</p:attrName>
                                        </p:attrNameLst>
                                      </p:cBhvr>
                                      <p:tavLst>
                                        <p:tav tm="0">
                                          <p:val>
                                            <p:fltVal val="0"/>
                                          </p:val>
                                        </p:tav>
                                        <p:tav tm="100000">
                                          <p:val>
                                            <p:strVal val="#ppt_w"/>
                                          </p:val>
                                        </p:tav>
                                      </p:tavLst>
                                    </p:anim>
                                    <p:anim calcmode="lin" valueType="num">
                                      <p:cBhvr>
                                        <p:cTn id="21" dur="500" fill="hold"/>
                                        <p:tgtEl>
                                          <p:spTgt spid="3074"/>
                                        </p:tgtEl>
                                        <p:attrNameLst>
                                          <p:attrName>ppt_h</p:attrName>
                                        </p:attrNameLst>
                                      </p:cBhvr>
                                      <p:tavLst>
                                        <p:tav tm="0">
                                          <p:val>
                                            <p:fltVal val="0"/>
                                          </p:val>
                                        </p:tav>
                                        <p:tav tm="100000">
                                          <p:val>
                                            <p:strVal val="#ppt_h"/>
                                          </p:val>
                                        </p:tav>
                                      </p:tavLst>
                                    </p:anim>
                                    <p:animEffect transition="in" filter="fade">
                                      <p:cBhvr>
                                        <p:cTn id="22"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11029616"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buFont typeface="+mj-lt"/>
              <a:buAutoNum type="arabicPeriod" startAt="2"/>
            </a:pPr>
            <a:r>
              <a:rPr lang="en-US" b="1">
                <a:latin typeface="Times New Roman" panose="02020603050405020304" pitchFamily="18" charset="0"/>
                <a:cs typeface="Times New Roman" panose="02020603050405020304" pitchFamily="18" charset="0"/>
              </a:rPr>
              <a:t>Hạn chế:</a:t>
            </a:r>
          </a:p>
          <a:p>
            <a:pPr algn="just">
              <a:buFont typeface="Arial" panose="020B0604020202020204" pitchFamily="34" charset="0"/>
              <a:buChar char="•"/>
            </a:pPr>
            <a:r>
              <a:rPr lang="vi-VN" b="0" i="0">
                <a:effectLst/>
                <a:latin typeface="Times New Roman" panose="02020603050405020304" pitchFamily="18" charset="0"/>
              </a:rPr>
              <a:t>Trình độ công nghệ nhìn chung còn thấp. </a:t>
            </a:r>
          </a:p>
          <a:p>
            <a:pPr algn="just">
              <a:buFont typeface="Arial" panose="020B0604020202020204" pitchFamily="34" charset="0"/>
              <a:buChar char="•"/>
            </a:pPr>
            <a:r>
              <a:rPr lang="vi-VN" b="0" i="0">
                <a:effectLst/>
                <a:latin typeface="Times New Roman" panose="02020603050405020304" pitchFamily="18" charset="0"/>
              </a:rPr>
              <a:t>CNH, HĐH nông nghiệp, nông thôn chưa đạt yêu cầu. </a:t>
            </a:r>
            <a:endParaRPr lang="en-US" b="0" i="0">
              <a:effectLst/>
              <a:latin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098" name="Picture 2">
            <a:extLst>
              <a:ext uri="{FF2B5EF4-FFF2-40B4-BE49-F238E27FC236}">
                <a16:creationId xmlns:a16="http://schemas.microsoft.com/office/drawing/2014/main" id="{315B9A17-7467-4CCF-BFDE-B5296E80AA1F}"/>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546696" y="3705829"/>
            <a:ext cx="4212685" cy="281038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89456F8F-576E-4298-8071-439BFB0BC7D5}"/>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432621" y="3705829"/>
            <a:ext cx="4212683" cy="2810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2333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par>
                                <p:cTn id="8" presetID="13" presetClass="entr" presetSubtype="16" fill="hold" nodeType="withEffect">
                                  <p:stCondLst>
                                    <p:cond delay="0"/>
                                  </p:stCondLst>
                                  <p:childTnLst>
                                    <p:set>
                                      <p:cBhvr>
                                        <p:cTn id="9" dur="1" fill="hold">
                                          <p:stCondLst>
                                            <p:cond delay="0"/>
                                          </p:stCondLst>
                                        </p:cTn>
                                        <p:tgtEl>
                                          <p:spTgt spid="4098"/>
                                        </p:tgtEl>
                                        <p:attrNameLst>
                                          <p:attrName>style.visibility</p:attrName>
                                        </p:attrNameLst>
                                      </p:cBhvr>
                                      <p:to>
                                        <p:strVal val="visible"/>
                                      </p:to>
                                    </p:set>
                                    <p:animEffect transition="in" filter="plus(in)">
                                      <p:cBhvr>
                                        <p:cTn id="10" dur="1000"/>
                                        <p:tgtEl>
                                          <p:spTgt spid="4098"/>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barn(inVertical)">
                                      <p:cBhvr>
                                        <p:cTn id="15" dur="500"/>
                                        <p:tgtEl>
                                          <p:spTgt spid="7">
                                            <p:txEl>
                                              <p:pRg st="2" end="2"/>
                                            </p:txEl>
                                          </p:spTgt>
                                        </p:tgtEl>
                                      </p:cBhvr>
                                    </p:animEffect>
                                  </p:childTnLst>
                                </p:cTn>
                              </p:par>
                              <p:par>
                                <p:cTn id="16" presetID="13" presetClass="entr" presetSubtype="16" fill="hold" nodeType="withEffect">
                                  <p:stCondLst>
                                    <p:cond delay="0"/>
                                  </p:stCondLst>
                                  <p:childTnLst>
                                    <p:set>
                                      <p:cBhvr>
                                        <p:cTn id="17" dur="1" fill="hold">
                                          <p:stCondLst>
                                            <p:cond delay="0"/>
                                          </p:stCondLst>
                                        </p:cTn>
                                        <p:tgtEl>
                                          <p:spTgt spid="4100"/>
                                        </p:tgtEl>
                                        <p:attrNameLst>
                                          <p:attrName>style.visibility</p:attrName>
                                        </p:attrNameLst>
                                      </p:cBhvr>
                                      <p:to>
                                        <p:strVal val="visible"/>
                                      </p:to>
                                    </p:set>
                                    <p:animEffect transition="in" filter="plus(in)">
                                      <p:cBhvr>
                                        <p:cTn id="18" dur="100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IV. Kết quả của đường lối</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5362409"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startAt="2"/>
            </a:pPr>
            <a:r>
              <a:rPr lang="en-US" b="1">
                <a:latin typeface="Times New Roman" panose="02020603050405020304" pitchFamily="18" charset="0"/>
                <a:cs typeface="Times New Roman" panose="02020603050405020304" pitchFamily="18" charset="0"/>
              </a:rPr>
              <a:t>Hạn chế:</a:t>
            </a:r>
          </a:p>
          <a:p>
            <a:pPr algn="just"/>
            <a:r>
              <a:rPr lang="vi-VN">
                <a:latin typeface="Times New Roman" panose="02020603050405020304" pitchFamily="18" charset="0"/>
                <a:cs typeface="Times New Roman" panose="02020603050405020304" pitchFamily="18" charset="0"/>
              </a:rPr>
              <a:t>Chuyển dịch cơ cấu kinh tế ngành và trong từng ngành còn chậm. </a:t>
            </a:r>
          </a:p>
          <a:p>
            <a:pPr algn="just"/>
            <a:r>
              <a:rPr lang="vi-VN">
                <a:latin typeface="Times New Roman" panose="02020603050405020304" pitchFamily="18" charset="0"/>
                <a:cs typeface="Times New Roman" panose="02020603050405020304" pitchFamily="18" charset="0"/>
              </a:rPr>
              <a:t>Hệ thống kết cấu hạ tầng, kinh tế - xã hội chưa đồng bộ, còn lạc hậu, thiếu tính kết nối. </a:t>
            </a:r>
            <a:endParaRPr lang="en-US">
              <a:latin typeface="Times New Roman" panose="02020603050405020304" pitchFamily="18" charset="0"/>
              <a:cs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Rectangle: Rounded Corners 7">
            <a:extLst>
              <a:ext uri="{FF2B5EF4-FFF2-40B4-BE49-F238E27FC236}">
                <a16:creationId xmlns:a16="http://schemas.microsoft.com/office/drawing/2014/main" id="{46DE6AE7-D695-4B0D-AC31-7A9301D03EF4}"/>
              </a:ext>
            </a:extLst>
          </p:cNvPr>
          <p:cNvSpPr/>
          <p:nvPr/>
        </p:nvSpPr>
        <p:spPr>
          <a:xfrm>
            <a:off x="6382119" y="6078041"/>
            <a:ext cx="5362409" cy="3603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Tốc độ chuyển dịch cơ cấu kinh tế từ 2001 - 2016</a:t>
            </a:r>
          </a:p>
        </p:txBody>
      </p:sp>
      <p:pic>
        <p:nvPicPr>
          <p:cNvPr id="10" name="Picture 9">
            <a:extLst>
              <a:ext uri="{FF2B5EF4-FFF2-40B4-BE49-F238E27FC236}">
                <a16:creationId xmlns:a16="http://schemas.microsoft.com/office/drawing/2014/main" id="{251BC5CB-9459-4216-BC56-84A9B3A9F263}"/>
              </a:ext>
            </a:extLst>
          </p:cNvPr>
          <p:cNvPicPr>
            <a:picLocks noChangeAspect="1"/>
          </p:cNvPicPr>
          <p:nvPr/>
        </p:nvPicPr>
        <p:blipFill>
          <a:blip r:embed="rId2"/>
          <a:stretch>
            <a:fillRect/>
          </a:stretch>
        </p:blipFill>
        <p:spPr>
          <a:xfrm>
            <a:off x="6382119" y="2306320"/>
            <a:ext cx="5362409" cy="3622981"/>
          </a:xfrm>
          <a:prstGeom prst="rect">
            <a:avLst/>
          </a:prstGeom>
        </p:spPr>
      </p:pic>
    </p:spTree>
    <p:extLst>
      <p:ext uri="{BB962C8B-B14F-4D97-AF65-F5344CB8AC3E}">
        <p14:creationId xmlns:p14="http://schemas.microsoft.com/office/powerpoint/2010/main" val="1968139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arn(inVertic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barn(inVertical)">
                                      <p:cBhvr>
                                        <p:cTn id="12" dur="500"/>
                                        <p:tgtEl>
                                          <p:spTgt spid="7">
                                            <p:txEl>
                                              <p:pRg st="2" end="2"/>
                                            </p:txEl>
                                          </p:spTgt>
                                        </p:tgtEl>
                                      </p:cBhvr>
                                    </p:animEffect>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par>
                                <p:cTn id="18" presetID="53" presetClass="entr" presetSubtype="16"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A8AF9B1-7D64-4564-969F-CB2B27ED9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783B9FAB-4352-4942-B4C6-966458857E2F}"/>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3" name="Group 12">
            <a:extLst>
              <a:ext uri="{FF2B5EF4-FFF2-40B4-BE49-F238E27FC236}">
                <a16:creationId xmlns:a16="http://schemas.microsoft.com/office/drawing/2014/main" id="{8D854759-2D3E-4B54-A780-D84D49E80F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14" name="Rectangle 13">
              <a:extLst>
                <a:ext uri="{FF2B5EF4-FFF2-40B4-BE49-F238E27FC236}">
                  <a16:creationId xmlns:a16="http://schemas.microsoft.com/office/drawing/2014/main" id="{459856EA-FC8A-44D1-BC3D-2B8EDD0C86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C1038B56-933B-44DD-AF10-63436FCCF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10" name="Title 1">
            <a:extLst>
              <a:ext uri="{FF2B5EF4-FFF2-40B4-BE49-F238E27FC236}">
                <a16:creationId xmlns:a16="http://schemas.microsoft.com/office/drawing/2014/main" id="{B25CD493-FE22-463A-89AF-0699B06AF3CA}"/>
              </a:ext>
            </a:extLst>
          </p:cNvPr>
          <p:cNvSpPr>
            <a:spLocks noGrp="1"/>
          </p:cNvSpPr>
          <p:nvPr>
            <p:ph type="title"/>
          </p:nvPr>
        </p:nvSpPr>
        <p:spPr>
          <a:xfrm>
            <a:off x="582041" y="1137991"/>
            <a:ext cx="3414187" cy="4734416"/>
          </a:xfrm>
        </p:spPr>
        <p:txBody>
          <a:bodyPr vert="horz" lIns="91440" tIns="45720" rIns="91440" bIns="45720" rtlCol="0" anchor="ctr">
            <a:normAutofit/>
          </a:bodyPr>
          <a:lstStyle/>
          <a:p>
            <a:r>
              <a:rPr lang="en-US" sz="3000">
                <a:solidFill>
                  <a:srgbClr val="FFFFFF"/>
                </a:solidFill>
                <a:latin typeface="Times New Roman" panose="02020603050405020304" pitchFamily="18" charset="0"/>
                <a:cs typeface="Times New Roman" panose="02020603050405020304" pitchFamily="18" charset="0"/>
              </a:rPr>
              <a:t>V. TRÁCH NHIỆM CỦA SINH VIÊN</a:t>
            </a:r>
          </a:p>
        </p:txBody>
      </p:sp>
    </p:spTree>
    <p:extLst>
      <p:ext uri="{BB962C8B-B14F-4D97-AF65-F5344CB8AC3E}">
        <p14:creationId xmlns:p14="http://schemas.microsoft.com/office/powerpoint/2010/main" val="4215199491"/>
      </p:ext>
    </p:extLst>
  </p:cSld>
  <p:clrMapOvr>
    <a:overrideClrMapping bg1="dk1" tx1="lt1" bg2="dk2" tx2="lt2" accent1="accent1" accent2="accent2" accent3="accent3" accent4="accent4" accent5="accent5" accent6="accent6" hlink="hlink" folHlink="folHlink"/>
  </p:clrMapOvr>
  <p:transition spd="slow">
    <p:push/>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06E80FF-5363-4EBB-97FF-C84D9EA357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1"/>
            <a:ext cx="12191999" cy="63093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7619E46E-5263-4C6C-A732-9633475D90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38174"/>
            <a:ext cx="3705323" cy="576262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a:xfrm>
            <a:off x="581191" y="1209184"/>
            <a:ext cx="3414187" cy="4734416"/>
          </a:xfrm>
        </p:spPr>
        <p:txBody>
          <a:bodyPr vert="horz" lIns="91440" tIns="45720" rIns="91440" bIns="45720" rtlCol="0" anchor="ctr">
            <a:normAutofit/>
          </a:bodyPr>
          <a:lstStyle/>
          <a:p>
            <a:r>
              <a:rPr lang="en-US" sz="3000">
                <a:solidFill>
                  <a:srgbClr val="FFFFFF"/>
                </a:solidFill>
                <a:latin typeface="Times New Roman" panose="02020603050405020304" pitchFamily="18" charset="0"/>
                <a:cs typeface="Times New Roman" panose="02020603050405020304" pitchFamily="18" charset="0"/>
              </a:rPr>
              <a:t>V. TRÁCH NHIỆM CỦA SINH VIÊN</a:t>
            </a:r>
          </a:p>
        </p:txBody>
      </p:sp>
      <p:sp>
        <p:nvSpPr>
          <p:cNvPr id="21" name="Rectangle 20">
            <a:extLst>
              <a:ext uri="{FF2B5EF4-FFF2-40B4-BE49-F238E27FC236}">
                <a16:creationId xmlns:a16="http://schemas.microsoft.com/office/drawing/2014/main" id="{3F3E0626-6A9F-400F-9C6C-BDED169129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6947DC32-8EA1-434F-BB8A-E6CDA90BC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3012DDC2-F706-47ED-B95F-79213E2D0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CFAE0A1E-0F18-4974-802F-0E6AE1F558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1923" y="654222"/>
            <a:ext cx="3702878" cy="2437844"/>
          </a:xfrm>
          <a:prstGeom prst="rect">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3">
            <a:extLst>
              <a:ext uri="{FF2B5EF4-FFF2-40B4-BE49-F238E27FC236}">
                <a16:creationId xmlns:a16="http://schemas.microsoft.com/office/drawing/2014/main" id="{578B6C9A-5183-4302-A0D2-383EF415BC48}"/>
              </a:ext>
            </a:extLst>
          </p:cNvPr>
          <p:cNvPicPr>
            <a:picLocks noChangeAspect="1" noChangeArrowheads="1"/>
          </p:cNvPicPr>
          <p:nvPr/>
        </p:nvPicPr>
        <p:blipFill>
          <a:blip r:embed="rId2">
            <a:extLst>
              <a:ext uri="{28A0092B-C50C-407E-A947-70E740481C1C}">
                <a14:useLocalDpi xmlns:a14="http://schemas.microsoft.com/office/drawing/2010/main"/>
              </a:ext>
            </a:extLst>
          </a:blip>
          <a:stretch>
            <a:fillRect/>
          </a:stretch>
        </p:blipFill>
        <p:spPr bwMode="auto">
          <a:xfrm>
            <a:off x="4481838" y="733174"/>
            <a:ext cx="3203047" cy="230619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a:extLst>
              <a:ext uri="{FF2B5EF4-FFF2-40B4-BE49-F238E27FC236}">
                <a16:creationId xmlns:a16="http://schemas.microsoft.com/office/drawing/2014/main" id="{517CE484-DE2F-44DD-95AA-F25F09DF8F96}"/>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tretch>
            <a:fillRect/>
          </a:stretch>
        </p:blipFill>
        <p:spPr bwMode="auto">
          <a:xfrm>
            <a:off x="8176554" y="733174"/>
            <a:ext cx="3467961" cy="230619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 name="Rectangle 28">
            <a:extLst>
              <a:ext uri="{FF2B5EF4-FFF2-40B4-BE49-F238E27FC236}">
                <a16:creationId xmlns:a16="http://schemas.microsoft.com/office/drawing/2014/main" id="{3372E1CD-CBE8-4674-A9FE-54B4AC851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6239" y="654222"/>
            <a:ext cx="3702878" cy="2437844"/>
          </a:xfrm>
          <a:prstGeom prst="rect">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4561870" y="3425295"/>
            <a:ext cx="6864154" cy="2800477"/>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buClr>
                <a:schemeClr val="accent2"/>
              </a:buClr>
              <a:buSzPct val="92000"/>
              <a:buFont typeface="Wingdings 2" panose="05020102010507070707" pitchFamily="18" charset="2"/>
              <a:buChar char=""/>
            </a:pPr>
            <a:r>
              <a:rPr lang="en-US">
                <a:solidFill>
                  <a:schemeClr val="tx2"/>
                </a:solidFill>
                <a:latin typeface="Times New Roman" panose="02020603050405020304" pitchFamily="18" charset="0"/>
                <a:cs typeface="Times New Roman" panose="02020603050405020304" pitchFamily="18" charset="0"/>
              </a:rPr>
              <a:t>Phải luôn nắm bắt thông tin.</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740164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arn(inVertical)">
                                      <p:cBhvr>
                                        <p:cTn id="7" dur="500"/>
                                        <p:tgtEl>
                                          <p:spTgt spid="7">
                                            <p:txEl>
                                              <p:pRg st="0" end="0"/>
                                            </p:txEl>
                                          </p:spTgt>
                                        </p:tgtEl>
                                      </p:cBhvr>
                                    </p:animEffect>
                                  </p:childTnLst>
                                </p:cTn>
                              </p:par>
                            </p:childTnLst>
                          </p:cTn>
                        </p:par>
                        <p:par>
                          <p:cTn id="8" fill="hold">
                            <p:stCondLst>
                              <p:cond delay="500"/>
                            </p:stCondLst>
                            <p:childTnLst>
                              <p:par>
                                <p:cTn id="9" presetID="21" presetClass="entr" presetSubtype="4"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heel(4)">
                                      <p:cBhvr>
                                        <p:cTn id="11" dur="1000"/>
                                        <p:tgtEl>
                                          <p:spTgt spid="11"/>
                                        </p:tgtEl>
                                      </p:cBhvr>
                                    </p:animEffect>
                                  </p:childTnLst>
                                </p:cTn>
                              </p:par>
                              <p:par>
                                <p:cTn id="12" presetID="21" presetClass="entr" presetSubtype="4" fill="hold" nodeType="with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heel(4)">
                                      <p:cBhvr>
                                        <p:cTn id="14"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V. TRÁCH NHIỆM CỦA SINH VIÊN</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4138817"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r>
              <a:rPr lang="vi-VN">
                <a:latin typeface="Times New Roman" panose="02020603050405020304" pitchFamily="18" charset="0"/>
                <a:cs typeface="Times New Roman" panose="02020603050405020304" pitchFamily="18" charset="0"/>
              </a:rPr>
              <a:t>Không ngừng học hỏi và tiếp thu kiến thức mới</a:t>
            </a:r>
            <a:r>
              <a:rPr lang="en-US">
                <a:latin typeface="Times New Roman" panose="02020603050405020304" pitchFamily="18" charset="0"/>
                <a:cs typeface="Times New Roman" panose="02020603050405020304" pitchFamily="18" charset="0"/>
              </a:rPr>
              <a:t>.</a:t>
            </a:r>
          </a:p>
          <a:p>
            <a:pPr algn="just"/>
            <a:r>
              <a:rPr lang="en-US">
                <a:latin typeface="Times New Roman" panose="02020603050405020304" pitchFamily="18" charset="0"/>
                <a:cs typeface="Times New Roman" panose="02020603050405020304" pitchFamily="18" charset="0"/>
              </a:rPr>
              <a:t>H</a:t>
            </a:r>
            <a:r>
              <a:rPr lang="vi-VN">
                <a:latin typeface="Times New Roman" panose="02020603050405020304" pitchFamily="18" charset="0"/>
                <a:cs typeface="Times New Roman" panose="02020603050405020304" pitchFamily="18" charset="0"/>
              </a:rPr>
              <a:t>ọc tập tốt để nâng cao trình đ</a:t>
            </a:r>
            <a:r>
              <a:rPr lang="en-US">
                <a:latin typeface="Times New Roman" panose="02020603050405020304" pitchFamily="18" charset="0"/>
                <a:cs typeface="Times New Roman" panose="02020603050405020304" pitchFamily="18" charset="0"/>
              </a:rPr>
              <a:t>ộ bản thân.</a:t>
            </a:r>
            <a:endParaRPr lang="vi-VN">
              <a:latin typeface="Times New Roman" panose="02020603050405020304" pitchFamily="18" charset="0"/>
              <a:cs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2" descr="Nâng cao tay nghề: Đào tạo nguồn lao động cho hội nhập (15h35, VTV1) |  VTV.VN">
            <a:extLst>
              <a:ext uri="{FF2B5EF4-FFF2-40B4-BE49-F238E27FC236}">
                <a16:creationId xmlns:a16="http://schemas.microsoft.com/office/drawing/2014/main" id="{4F5669C8-D1A0-49C1-B582-D0BA96926635}"/>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961294" y="4506405"/>
            <a:ext cx="3254679" cy="217813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3">
            <a:extLst>
              <a:ext uri="{FF2B5EF4-FFF2-40B4-BE49-F238E27FC236}">
                <a16:creationId xmlns:a16="http://schemas.microsoft.com/office/drawing/2014/main" id="{8A89C62D-8493-4E76-A6E2-F1B9B6B0339A}"/>
              </a:ext>
            </a:extLst>
          </p:cNvPr>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8356128" y="2176016"/>
            <a:ext cx="3254679" cy="4508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4">
            <a:extLst>
              <a:ext uri="{FF2B5EF4-FFF2-40B4-BE49-F238E27FC236}">
                <a16:creationId xmlns:a16="http://schemas.microsoft.com/office/drawing/2014/main" id="{FFF624D2-B29D-41D8-9B96-CF4B7F236D41}"/>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4961295" y="2176016"/>
            <a:ext cx="3254679" cy="21781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6901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arn(inVertic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barn(inVertical)">
                                      <p:cBhvr>
                                        <p:cTn id="12" dur="500"/>
                                        <p:tgtEl>
                                          <p:spTgt spid="7">
                                            <p:txEl>
                                              <p:pRg st="1" end="1"/>
                                            </p:txEl>
                                          </p:spTgt>
                                        </p:tgtEl>
                                      </p:cBhvr>
                                    </p:animEffect>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750" fill="hold"/>
                                        <p:tgtEl>
                                          <p:spTgt spid="10"/>
                                        </p:tgtEl>
                                        <p:attrNameLst>
                                          <p:attrName>ppt_w</p:attrName>
                                        </p:attrNameLst>
                                      </p:cBhvr>
                                      <p:tavLst>
                                        <p:tav tm="0">
                                          <p:val>
                                            <p:fltVal val="0"/>
                                          </p:val>
                                        </p:tav>
                                        <p:tav tm="100000">
                                          <p:val>
                                            <p:strVal val="#ppt_w"/>
                                          </p:val>
                                        </p:tav>
                                      </p:tavLst>
                                    </p:anim>
                                    <p:anim calcmode="lin" valueType="num">
                                      <p:cBhvr>
                                        <p:cTn id="17" dur="750" fill="hold"/>
                                        <p:tgtEl>
                                          <p:spTgt spid="10"/>
                                        </p:tgtEl>
                                        <p:attrNameLst>
                                          <p:attrName>ppt_h</p:attrName>
                                        </p:attrNameLst>
                                      </p:cBhvr>
                                      <p:tavLst>
                                        <p:tav tm="0">
                                          <p:val>
                                            <p:fltVal val="0"/>
                                          </p:val>
                                        </p:tav>
                                        <p:tav tm="100000">
                                          <p:val>
                                            <p:strVal val="#ppt_h"/>
                                          </p:val>
                                        </p:tav>
                                      </p:tavLst>
                                    </p:anim>
                                    <p:animEffect transition="in" filter="fade">
                                      <p:cBhvr>
                                        <p:cTn id="18" dur="750"/>
                                        <p:tgtEl>
                                          <p:spTgt spid="10"/>
                                        </p:tgtEl>
                                      </p:cBhvr>
                                    </p:animEffect>
                                  </p:childTnLst>
                                </p:cTn>
                              </p:par>
                              <p:par>
                                <p:cTn id="19" presetID="53" presetClass="entr" presetSubtype="16"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750" fill="hold"/>
                                        <p:tgtEl>
                                          <p:spTgt spid="8"/>
                                        </p:tgtEl>
                                        <p:attrNameLst>
                                          <p:attrName>ppt_w</p:attrName>
                                        </p:attrNameLst>
                                      </p:cBhvr>
                                      <p:tavLst>
                                        <p:tav tm="0">
                                          <p:val>
                                            <p:fltVal val="0"/>
                                          </p:val>
                                        </p:tav>
                                        <p:tav tm="100000">
                                          <p:val>
                                            <p:strVal val="#ppt_w"/>
                                          </p:val>
                                        </p:tav>
                                      </p:tavLst>
                                    </p:anim>
                                    <p:anim calcmode="lin" valueType="num">
                                      <p:cBhvr>
                                        <p:cTn id="22" dur="750" fill="hold"/>
                                        <p:tgtEl>
                                          <p:spTgt spid="8"/>
                                        </p:tgtEl>
                                        <p:attrNameLst>
                                          <p:attrName>ppt_h</p:attrName>
                                        </p:attrNameLst>
                                      </p:cBhvr>
                                      <p:tavLst>
                                        <p:tav tm="0">
                                          <p:val>
                                            <p:fltVal val="0"/>
                                          </p:val>
                                        </p:tav>
                                        <p:tav tm="100000">
                                          <p:val>
                                            <p:strVal val="#ppt_h"/>
                                          </p:val>
                                        </p:tav>
                                      </p:tavLst>
                                    </p:anim>
                                    <p:animEffect transition="in" filter="fade">
                                      <p:cBhvr>
                                        <p:cTn id="23" dur="750"/>
                                        <p:tgtEl>
                                          <p:spTgt spid="8"/>
                                        </p:tgtEl>
                                      </p:cBhvr>
                                    </p:animEffect>
                                  </p:childTnLst>
                                </p:cTn>
                              </p:par>
                              <p:par>
                                <p:cTn id="24" presetID="53" presetClass="entr" presetSubtype="16"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750" fill="hold"/>
                                        <p:tgtEl>
                                          <p:spTgt spid="9"/>
                                        </p:tgtEl>
                                        <p:attrNameLst>
                                          <p:attrName>ppt_w</p:attrName>
                                        </p:attrNameLst>
                                      </p:cBhvr>
                                      <p:tavLst>
                                        <p:tav tm="0">
                                          <p:val>
                                            <p:fltVal val="0"/>
                                          </p:val>
                                        </p:tav>
                                        <p:tav tm="100000">
                                          <p:val>
                                            <p:strVal val="#ppt_w"/>
                                          </p:val>
                                        </p:tav>
                                      </p:tavLst>
                                    </p:anim>
                                    <p:anim calcmode="lin" valueType="num">
                                      <p:cBhvr>
                                        <p:cTn id="27" dur="750" fill="hold"/>
                                        <p:tgtEl>
                                          <p:spTgt spid="9"/>
                                        </p:tgtEl>
                                        <p:attrNameLst>
                                          <p:attrName>ppt_h</p:attrName>
                                        </p:attrNameLst>
                                      </p:cBhvr>
                                      <p:tavLst>
                                        <p:tav tm="0">
                                          <p:val>
                                            <p:fltVal val="0"/>
                                          </p:val>
                                        </p:tav>
                                        <p:tav tm="100000">
                                          <p:val>
                                            <p:strVal val="#ppt_h"/>
                                          </p:val>
                                        </p:tav>
                                      </p:tavLst>
                                    </p:anim>
                                    <p:animEffect transition="in" filter="fade">
                                      <p:cBhvr>
                                        <p:cTn id="28"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V. TRÁCH NHIỆM CỦA SINH VIÊN</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1" y="2007832"/>
            <a:ext cx="4138817"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vi-VN">
                <a:latin typeface="Times New Roman" panose="02020603050405020304" pitchFamily="18" charset="0"/>
                <a:cs typeface="Times New Roman" panose="02020603050405020304" pitchFamily="18" charset="0"/>
              </a:rPr>
              <a:t>Không ngừng </a:t>
            </a:r>
            <a:r>
              <a:rPr lang="en-US">
                <a:latin typeface="Times New Roman" panose="02020603050405020304" pitchFamily="18" charset="0"/>
                <a:cs typeface="Times New Roman" panose="02020603050405020304" pitchFamily="18" charset="0"/>
              </a:rPr>
              <a:t>sáng tạo.</a:t>
            </a:r>
            <a:endParaRPr lang="vi-VN">
              <a:latin typeface="Times New Roman" panose="02020603050405020304" pitchFamily="18" charset="0"/>
              <a:cs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2">
            <a:extLst>
              <a:ext uri="{FF2B5EF4-FFF2-40B4-BE49-F238E27FC236}">
                <a16:creationId xmlns:a16="http://schemas.microsoft.com/office/drawing/2014/main" id="{03F1C7EF-14E2-4BA1-AEF2-D22C57977642}"/>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128685" y="2252856"/>
            <a:ext cx="3054138" cy="18825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3">
            <a:extLst>
              <a:ext uri="{FF2B5EF4-FFF2-40B4-BE49-F238E27FC236}">
                <a16:creationId xmlns:a16="http://schemas.microsoft.com/office/drawing/2014/main" id="{19EBB5DF-F0C1-4C81-968E-514B22FB5B46}"/>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8360300" y="2252856"/>
            <a:ext cx="3054139" cy="18825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4">
            <a:extLst>
              <a:ext uri="{FF2B5EF4-FFF2-40B4-BE49-F238E27FC236}">
                <a16:creationId xmlns:a16="http://schemas.microsoft.com/office/drawing/2014/main" id="{60964500-6B62-4014-8444-844D69AC70CA}"/>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5166470" y="4370475"/>
            <a:ext cx="3016353" cy="18825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5">
            <a:extLst>
              <a:ext uri="{FF2B5EF4-FFF2-40B4-BE49-F238E27FC236}">
                <a16:creationId xmlns:a16="http://schemas.microsoft.com/office/drawing/2014/main" id="{C5585EE7-37D8-4EA3-B7C9-D61EA1EE18CE}"/>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8379193" y="4370475"/>
            <a:ext cx="3054139" cy="18825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0365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arn(inVertic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750" fill="hold"/>
                                        <p:tgtEl>
                                          <p:spTgt spid="11"/>
                                        </p:tgtEl>
                                        <p:attrNameLst>
                                          <p:attrName>ppt_w</p:attrName>
                                        </p:attrNameLst>
                                      </p:cBhvr>
                                      <p:tavLst>
                                        <p:tav tm="0">
                                          <p:val>
                                            <p:fltVal val="0"/>
                                          </p:val>
                                        </p:tav>
                                        <p:tav tm="100000">
                                          <p:val>
                                            <p:strVal val="#ppt_w"/>
                                          </p:val>
                                        </p:tav>
                                      </p:tavLst>
                                    </p:anim>
                                    <p:anim calcmode="lin" valueType="num">
                                      <p:cBhvr>
                                        <p:cTn id="13" dur="750" fill="hold"/>
                                        <p:tgtEl>
                                          <p:spTgt spid="11"/>
                                        </p:tgtEl>
                                        <p:attrNameLst>
                                          <p:attrName>ppt_h</p:attrName>
                                        </p:attrNameLst>
                                      </p:cBhvr>
                                      <p:tavLst>
                                        <p:tav tm="0">
                                          <p:val>
                                            <p:fltVal val="0"/>
                                          </p:val>
                                        </p:tav>
                                        <p:tav tm="100000">
                                          <p:val>
                                            <p:strVal val="#ppt_h"/>
                                          </p:val>
                                        </p:tav>
                                      </p:tavLst>
                                    </p:anim>
                                    <p:animEffect transition="in" filter="fade">
                                      <p:cBhvr>
                                        <p:cTn id="14" dur="750"/>
                                        <p:tgtEl>
                                          <p:spTgt spid="11"/>
                                        </p:tgtEl>
                                      </p:cBhvr>
                                    </p:animEffect>
                                  </p:childTnLst>
                                </p:cTn>
                              </p:par>
                              <p:par>
                                <p:cTn id="15" presetID="5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750" fill="hold"/>
                                        <p:tgtEl>
                                          <p:spTgt spid="12"/>
                                        </p:tgtEl>
                                        <p:attrNameLst>
                                          <p:attrName>ppt_w</p:attrName>
                                        </p:attrNameLst>
                                      </p:cBhvr>
                                      <p:tavLst>
                                        <p:tav tm="0">
                                          <p:val>
                                            <p:fltVal val="0"/>
                                          </p:val>
                                        </p:tav>
                                        <p:tav tm="100000">
                                          <p:val>
                                            <p:strVal val="#ppt_w"/>
                                          </p:val>
                                        </p:tav>
                                      </p:tavLst>
                                    </p:anim>
                                    <p:anim calcmode="lin" valueType="num">
                                      <p:cBhvr>
                                        <p:cTn id="18" dur="750" fill="hold"/>
                                        <p:tgtEl>
                                          <p:spTgt spid="12"/>
                                        </p:tgtEl>
                                        <p:attrNameLst>
                                          <p:attrName>ppt_h</p:attrName>
                                        </p:attrNameLst>
                                      </p:cBhvr>
                                      <p:tavLst>
                                        <p:tav tm="0">
                                          <p:val>
                                            <p:fltVal val="0"/>
                                          </p:val>
                                        </p:tav>
                                        <p:tav tm="100000">
                                          <p:val>
                                            <p:strVal val="#ppt_h"/>
                                          </p:val>
                                        </p:tav>
                                      </p:tavLst>
                                    </p:anim>
                                    <p:animEffect transition="in" filter="fade">
                                      <p:cBhvr>
                                        <p:cTn id="19" dur="750"/>
                                        <p:tgtEl>
                                          <p:spTgt spid="12"/>
                                        </p:tgtEl>
                                      </p:cBhvr>
                                    </p:animEffect>
                                  </p:childTnLst>
                                </p:cTn>
                              </p:par>
                            </p:childTnLst>
                          </p:cTn>
                        </p:par>
                        <p:par>
                          <p:cTn id="20" fill="hold">
                            <p:stCondLst>
                              <p:cond delay="750"/>
                            </p:stCondLst>
                            <p:childTnLst>
                              <p:par>
                                <p:cTn id="21" presetID="53" presetClass="entr" presetSubtype="16"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p:cTn id="23" dur="750" fill="hold"/>
                                        <p:tgtEl>
                                          <p:spTgt spid="14"/>
                                        </p:tgtEl>
                                        <p:attrNameLst>
                                          <p:attrName>ppt_w</p:attrName>
                                        </p:attrNameLst>
                                      </p:cBhvr>
                                      <p:tavLst>
                                        <p:tav tm="0">
                                          <p:val>
                                            <p:fltVal val="0"/>
                                          </p:val>
                                        </p:tav>
                                        <p:tav tm="100000">
                                          <p:val>
                                            <p:strVal val="#ppt_w"/>
                                          </p:val>
                                        </p:tav>
                                      </p:tavLst>
                                    </p:anim>
                                    <p:anim calcmode="lin" valueType="num">
                                      <p:cBhvr>
                                        <p:cTn id="24" dur="750" fill="hold"/>
                                        <p:tgtEl>
                                          <p:spTgt spid="14"/>
                                        </p:tgtEl>
                                        <p:attrNameLst>
                                          <p:attrName>ppt_h</p:attrName>
                                        </p:attrNameLst>
                                      </p:cBhvr>
                                      <p:tavLst>
                                        <p:tav tm="0">
                                          <p:val>
                                            <p:fltVal val="0"/>
                                          </p:val>
                                        </p:tav>
                                        <p:tav tm="100000">
                                          <p:val>
                                            <p:strVal val="#ppt_h"/>
                                          </p:val>
                                        </p:tav>
                                      </p:tavLst>
                                    </p:anim>
                                    <p:animEffect transition="in" filter="fade">
                                      <p:cBhvr>
                                        <p:cTn id="25" dur="750"/>
                                        <p:tgtEl>
                                          <p:spTgt spid="14"/>
                                        </p:tgtEl>
                                      </p:cBhvr>
                                    </p:animEffect>
                                  </p:childTnLst>
                                </p:cTn>
                              </p:par>
                              <p:par>
                                <p:cTn id="26" presetID="53" presetClass="entr" presetSubtype="16"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p:cTn id="28" dur="750" fill="hold"/>
                                        <p:tgtEl>
                                          <p:spTgt spid="13"/>
                                        </p:tgtEl>
                                        <p:attrNameLst>
                                          <p:attrName>ppt_w</p:attrName>
                                        </p:attrNameLst>
                                      </p:cBhvr>
                                      <p:tavLst>
                                        <p:tav tm="0">
                                          <p:val>
                                            <p:fltVal val="0"/>
                                          </p:val>
                                        </p:tav>
                                        <p:tav tm="100000">
                                          <p:val>
                                            <p:strVal val="#ppt_w"/>
                                          </p:val>
                                        </p:tav>
                                      </p:tavLst>
                                    </p:anim>
                                    <p:anim calcmode="lin" valueType="num">
                                      <p:cBhvr>
                                        <p:cTn id="29" dur="750" fill="hold"/>
                                        <p:tgtEl>
                                          <p:spTgt spid="13"/>
                                        </p:tgtEl>
                                        <p:attrNameLst>
                                          <p:attrName>ppt_h</p:attrName>
                                        </p:attrNameLst>
                                      </p:cBhvr>
                                      <p:tavLst>
                                        <p:tav tm="0">
                                          <p:val>
                                            <p:fltVal val="0"/>
                                          </p:val>
                                        </p:tav>
                                        <p:tav tm="100000">
                                          <p:val>
                                            <p:strVal val="#ppt_h"/>
                                          </p:val>
                                        </p:tav>
                                      </p:tavLst>
                                    </p:anim>
                                    <p:animEffect transition="in" filter="fade">
                                      <p:cBhvr>
                                        <p:cTn id="30" dur="7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V. TRÁCH NHIỆM CỦA SINH VIÊN</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3"/>
            <a:ext cx="11029616" cy="281929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endParaRPr lang="en-US" b="1">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2" y="2007832"/>
            <a:ext cx="4406444"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r>
              <a:rPr lang="vi-VN">
                <a:latin typeface="Times New Roman" panose="02020603050405020304" pitchFamily="18" charset="0"/>
                <a:cs typeface="Times New Roman" panose="02020603050405020304" pitchFamily="18" charset="0"/>
              </a:rPr>
              <a:t>Tích cực tham gia phòng chống ô nhiễm môi trường, suy thoái môi trường do ảnh hưởng của công nghiệp hóa. </a:t>
            </a: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2">
            <a:extLst>
              <a:ext uri="{FF2B5EF4-FFF2-40B4-BE49-F238E27FC236}">
                <a16:creationId xmlns:a16="http://schemas.microsoft.com/office/drawing/2014/main" id="{9A2151BB-C44E-4ACB-96D4-DF950141D13D}"/>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287769" y="2297458"/>
            <a:ext cx="3200283" cy="1934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3">
            <a:extLst>
              <a:ext uri="{FF2B5EF4-FFF2-40B4-BE49-F238E27FC236}">
                <a16:creationId xmlns:a16="http://schemas.microsoft.com/office/drawing/2014/main" id="{0B52831F-839B-4ED5-85EB-EC2CF104EB01}"/>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636876" y="2297458"/>
            <a:ext cx="3118243" cy="1944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4">
            <a:extLst>
              <a:ext uri="{FF2B5EF4-FFF2-40B4-BE49-F238E27FC236}">
                <a16:creationId xmlns:a16="http://schemas.microsoft.com/office/drawing/2014/main" id="{A854544A-7982-41EE-9322-637B8F87BB71}"/>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5287769" y="4368381"/>
            <a:ext cx="3200283" cy="1787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 name="Picture 5">
            <a:extLst>
              <a:ext uri="{FF2B5EF4-FFF2-40B4-BE49-F238E27FC236}">
                <a16:creationId xmlns:a16="http://schemas.microsoft.com/office/drawing/2014/main" id="{5C4292E8-9BD6-451E-B54B-FF723965B266}"/>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8636876" y="4388686"/>
            <a:ext cx="3091655" cy="18056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73997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arn(inVertic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750" fill="hold"/>
                                        <p:tgtEl>
                                          <p:spTgt spid="10"/>
                                        </p:tgtEl>
                                        <p:attrNameLst>
                                          <p:attrName>ppt_w</p:attrName>
                                        </p:attrNameLst>
                                      </p:cBhvr>
                                      <p:tavLst>
                                        <p:tav tm="0">
                                          <p:val>
                                            <p:fltVal val="0"/>
                                          </p:val>
                                        </p:tav>
                                        <p:tav tm="100000">
                                          <p:val>
                                            <p:strVal val="#ppt_w"/>
                                          </p:val>
                                        </p:tav>
                                      </p:tavLst>
                                    </p:anim>
                                    <p:anim calcmode="lin" valueType="num">
                                      <p:cBhvr>
                                        <p:cTn id="13" dur="750" fill="hold"/>
                                        <p:tgtEl>
                                          <p:spTgt spid="10"/>
                                        </p:tgtEl>
                                        <p:attrNameLst>
                                          <p:attrName>ppt_h</p:attrName>
                                        </p:attrNameLst>
                                      </p:cBhvr>
                                      <p:tavLst>
                                        <p:tav tm="0">
                                          <p:val>
                                            <p:fltVal val="0"/>
                                          </p:val>
                                        </p:tav>
                                        <p:tav tm="100000">
                                          <p:val>
                                            <p:strVal val="#ppt_h"/>
                                          </p:val>
                                        </p:tav>
                                      </p:tavLst>
                                    </p:anim>
                                    <p:animEffect transition="in" filter="fade">
                                      <p:cBhvr>
                                        <p:cTn id="14" dur="750"/>
                                        <p:tgtEl>
                                          <p:spTgt spid="10"/>
                                        </p:tgtEl>
                                      </p:cBhvr>
                                    </p:animEffect>
                                  </p:childTnLst>
                                </p:cTn>
                              </p:par>
                              <p:par>
                                <p:cTn id="15" presetID="53" presetClass="entr" presetSubtype="16"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750" fill="hold"/>
                                        <p:tgtEl>
                                          <p:spTgt spid="15"/>
                                        </p:tgtEl>
                                        <p:attrNameLst>
                                          <p:attrName>ppt_w</p:attrName>
                                        </p:attrNameLst>
                                      </p:cBhvr>
                                      <p:tavLst>
                                        <p:tav tm="0">
                                          <p:val>
                                            <p:fltVal val="0"/>
                                          </p:val>
                                        </p:tav>
                                        <p:tav tm="100000">
                                          <p:val>
                                            <p:strVal val="#ppt_w"/>
                                          </p:val>
                                        </p:tav>
                                      </p:tavLst>
                                    </p:anim>
                                    <p:anim calcmode="lin" valueType="num">
                                      <p:cBhvr>
                                        <p:cTn id="18" dur="750" fill="hold"/>
                                        <p:tgtEl>
                                          <p:spTgt spid="15"/>
                                        </p:tgtEl>
                                        <p:attrNameLst>
                                          <p:attrName>ppt_h</p:attrName>
                                        </p:attrNameLst>
                                      </p:cBhvr>
                                      <p:tavLst>
                                        <p:tav tm="0">
                                          <p:val>
                                            <p:fltVal val="0"/>
                                          </p:val>
                                        </p:tav>
                                        <p:tav tm="100000">
                                          <p:val>
                                            <p:strVal val="#ppt_h"/>
                                          </p:val>
                                        </p:tav>
                                      </p:tavLst>
                                    </p:anim>
                                    <p:animEffect transition="in" filter="fade">
                                      <p:cBhvr>
                                        <p:cTn id="19" dur="750"/>
                                        <p:tgtEl>
                                          <p:spTgt spid="15"/>
                                        </p:tgtEl>
                                      </p:cBhvr>
                                    </p:animEffect>
                                  </p:childTnLst>
                                </p:cTn>
                              </p:par>
                            </p:childTnLst>
                          </p:cTn>
                        </p:par>
                        <p:par>
                          <p:cTn id="20" fill="hold">
                            <p:stCondLst>
                              <p:cond delay="750"/>
                            </p:stCondLst>
                            <p:childTnLst>
                              <p:par>
                                <p:cTn id="21" presetID="53" presetClass="entr" presetSubtype="16"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750" fill="hold"/>
                                        <p:tgtEl>
                                          <p:spTgt spid="17"/>
                                        </p:tgtEl>
                                        <p:attrNameLst>
                                          <p:attrName>ppt_w</p:attrName>
                                        </p:attrNameLst>
                                      </p:cBhvr>
                                      <p:tavLst>
                                        <p:tav tm="0">
                                          <p:val>
                                            <p:fltVal val="0"/>
                                          </p:val>
                                        </p:tav>
                                        <p:tav tm="100000">
                                          <p:val>
                                            <p:strVal val="#ppt_w"/>
                                          </p:val>
                                        </p:tav>
                                      </p:tavLst>
                                    </p:anim>
                                    <p:anim calcmode="lin" valueType="num">
                                      <p:cBhvr>
                                        <p:cTn id="24" dur="750" fill="hold"/>
                                        <p:tgtEl>
                                          <p:spTgt spid="17"/>
                                        </p:tgtEl>
                                        <p:attrNameLst>
                                          <p:attrName>ppt_h</p:attrName>
                                        </p:attrNameLst>
                                      </p:cBhvr>
                                      <p:tavLst>
                                        <p:tav tm="0">
                                          <p:val>
                                            <p:fltVal val="0"/>
                                          </p:val>
                                        </p:tav>
                                        <p:tav tm="100000">
                                          <p:val>
                                            <p:strVal val="#ppt_h"/>
                                          </p:val>
                                        </p:tav>
                                      </p:tavLst>
                                    </p:anim>
                                    <p:animEffect transition="in" filter="fade">
                                      <p:cBhvr>
                                        <p:cTn id="25" dur="750"/>
                                        <p:tgtEl>
                                          <p:spTgt spid="17"/>
                                        </p:tgtEl>
                                      </p:cBhvr>
                                    </p:animEffect>
                                  </p:childTnLst>
                                </p:cTn>
                              </p:par>
                              <p:par>
                                <p:cTn id="26" presetID="53" presetClass="entr" presetSubtype="16"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p:cTn id="28" dur="750" fill="hold"/>
                                        <p:tgtEl>
                                          <p:spTgt spid="16"/>
                                        </p:tgtEl>
                                        <p:attrNameLst>
                                          <p:attrName>ppt_w</p:attrName>
                                        </p:attrNameLst>
                                      </p:cBhvr>
                                      <p:tavLst>
                                        <p:tav tm="0">
                                          <p:val>
                                            <p:fltVal val="0"/>
                                          </p:val>
                                        </p:tav>
                                        <p:tav tm="100000">
                                          <p:val>
                                            <p:strVal val="#ppt_w"/>
                                          </p:val>
                                        </p:tav>
                                      </p:tavLst>
                                    </p:anim>
                                    <p:anim calcmode="lin" valueType="num">
                                      <p:cBhvr>
                                        <p:cTn id="29" dur="750" fill="hold"/>
                                        <p:tgtEl>
                                          <p:spTgt spid="16"/>
                                        </p:tgtEl>
                                        <p:attrNameLst>
                                          <p:attrName>ppt_h</p:attrName>
                                        </p:attrNameLst>
                                      </p:cBhvr>
                                      <p:tavLst>
                                        <p:tav tm="0">
                                          <p:val>
                                            <p:fltVal val="0"/>
                                          </p:val>
                                        </p:tav>
                                        <p:tav tm="100000">
                                          <p:val>
                                            <p:strVal val="#ppt_h"/>
                                          </p:val>
                                        </p:tav>
                                      </p:tavLst>
                                    </p:anim>
                                    <p:animEffect transition="in" filter="fade">
                                      <p:cBhvr>
                                        <p:cTn id="30" dur="7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V. TRÁCH NHIỆM CỦA SINH VIÊN</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7213601" y="3106807"/>
            <a:ext cx="4531359" cy="2130184"/>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buFont typeface="Arial" panose="020B0604020202020204" pitchFamily="34" charset="0"/>
              <a:buChar char="•"/>
            </a:pPr>
            <a:r>
              <a:rPr lang="vi-VN">
                <a:latin typeface="Times New Roman" panose="02020603050405020304" pitchFamily="18" charset="0"/>
                <a:cs typeface="Times New Roman" panose="02020603050405020304" pitchFamily="18" charset="0"/>
              </a:rPr>
              <a:t>Gìn giữ và phát huy bản sắc văn hóa trước những ảnh hưởng tiêu cực từ bên ngoài</a:t>
            </a:r>
            <a:r>
              <a:rPr lang="en-US">
                <a:latin typeface="Times New Roman" panose="02020603050405020304" pitchFamily="18" charset="0"/>
                <a:cs typeface="Times New Roman" panose="02020603050405020304" pitchFamily="18" charset="0"/>
              </a:rPr>
              <a:t>.</a:t>
            </a:r>
          </a:p>
        </p:txBody>
      </p:sp>
      <p:sp>
        <p:nvSpPr>
          <p:cNvPr id="7" name="Content Placeholder 2">
            <a:extLst>
              <a:ext uri="{FF2B5EF4-FFF2-40B4-BE49-F238E27FC236}">
                <a16:creationId xmlns:a16="http://schemas.microsoft.com/office/drawing/2014/main" id="{B5BF9BE9-6B05-4869-8382-2EBED6306047}"/>
              </a:ext>
            </a:extLst>
          </p:cNvPr>
          <p:cNvSpPr txBox="1">
            <a:spLocks/>
          </p:cNvSpPr>
          <p:nvPr/>
        </p:nvSpPr>
        <p:spPr>
          <a:xfrm>
            <a:off x="581192" y="2007832"/>
            <a:ext cx="3411688" cy="450837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just"/>
            <a:endParaRPr lang="vi-VN">
              <a:latin typeface="Times New Roman" panose="02020603050405020304" pitchFamily="18" charset="0"/>
              <a:cs typeface="Times New Roman" panose="02020603050405020304" pitchFamily="18" charset="0"/>
            </a:endParaRPr>
          </a:p>
        </p:txBody>
      </p:sp>
      <p:sp>
        <p:nvSpPr>
          <p:cNvPr id="3" name="AutoShape 2">
            <a:extLst>
              <a:ext uri="{FF2B5EF4-FFF2-40B4-BE49-F238E27FC236}">
                <a16:creationId xmlns:a16="http://schemas.microsoft.com/office/drawing/2014/main" id="{853D27C2-F25A-4787-823F-4291EFAA95F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3">
            <a:extLst>
              <a:ext uri="{FF2B5EF4-FFF2-40B4-BE49-F238E27FC236}">
                <a16:creationId xmlns:a16="http://schemas.microsoft.com/office/drawing/2014/main" id="{AAA5031A-218E-4F55-B268-E135A078D6F8}"/>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81193" y="2187954"/>
            <a:ext cx="6632408" cy="39678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7">
            <a:hlinkClick r:id="rId3"/>
            <a:extLst>
              <a:ext uri="{FF2B5EF4-FFF2-40B4-BE49-F238E27FC236}">
                <a16:creationId xmlns:a16="http://schemas.microsoft.com/office/drawing/2014/main" id="{E4C0C0F7-BE8E-41DC-B7F5-B6CD971CD2F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839636" y="5572290"/>
            <a:ext cx="771172" cy="771172"/>
          </a:xfrm>
          <a:prstGeom prst="rect">
            <a:avLst/>
          </a:prstGeom>
        </p:spPr>
      </p:pic>
    </p:spTree>
    <p:extLst>
      <p:ext uri="{BB962C8B-B14F-4D97-AF65-F5344CB8AC3E}">
        <p14:creationId xmlns:p14="http://schemas.microsoft.com/office/powerpoint/2010/main" val="4195889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ox(in)">
                                      <p:cBhvr>
                                        <p:cTn id="12" dur="1000"/>
                                        <p:tgtEl>
                                          <p:spTgt spid="12"/>
                                        </p:tgtEl>
                                      </p:cBhvr>
                                    </p:animEffect>
                                  </p:childTnLst>
                                </p:cTn>
                              </p:par>
                            </p:childTnLst>
                          </p:cTn>
                        </p:par>
                        <p:par>
                          <p:cTn id="13" fill="hold">
                            <p:stCondLst>
                              <p:cond delay="1000"/>
                            </p:stCondLst>
                            <p:childTnLst>
                              <p:par>
                                <p:cTn id="14" presetID="6" presetClass="entr" presetSubtype="32"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circle(out)">
                                      <p:cBhvr>
                                        <p:cTn id="16"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4"/>
            <a:ext cx="11029616" cy="2249842"/>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Khái niệm công nghiệp hóa, hiện đại hóa</a:t>
            </a:r>
          </a:p>
          <a:p>
            <a:pPr algn="just">
              <a:buFont typeface="Arial" panose="020B0604020202020204" pitchFamily="34" charset="0"/>
              <a:buChar char="•"/>
            </a:pPr>
            <a:r>
              <a:rPr lang="en-US">
                <a:latin typeface="Times New Roman" panose="02020603050405020304" pitchFamily="18" charset="0"/>
                <a:cs typeface="Times New Roman" panose="02020603050405020304" pitchFamily="18" charset="0"/>
              </a:rPr>
              <a:t>Nông nghiệp:</a:t>
            </a:r>
          </a:p>
          <a:p>
            <a:pPr marL="0" indent="0" algn="just">
              <a:buNone/>
            </a:pPr>
            <a:endParaRPr lang="vi-VN">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2715C17F-3436-4FCF-8367-DF2E79405AF6}"/>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575722" y="3223353"/>
            <a:ext cx="3854202" cy="25694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a:extLst>
              <a:ext uri="{FF2B5EF4-FFF2-40B4-BE49-F238E27FC236}">
                <a16:creationId xmlns:a16="http://schemas.microsoft.com/office/drawing/2014/main" id="{B13ABBCA-AC55-4F03-B516-50A544064E77}"/>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762076" y="3223353"/>
            <a:ext cx="3969994" cy="25694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ight Arrow 4">
            <a:extLst>
              <a:ext uri="{FF2B5EF4-FFF2-40B4-BE49-F238E27FC236}">
                <a16:creationId xmlns:a16="http://schemas.microsoft.com/office/drawing/2014/main" id="{55F75BD3-440E-4669-898B-321EF140A554}"/>
              </a:ext>
            </a:extLst>
          </p:cNvPr>
          <p:cNvSpPr/>
          <p:nvPr/>
        </p:nvSpPr>
        <p:spPr>
          <a:xfrm>
            <a:off x="5699956" y="4244754"/>
            <a:ext cx="792088" cy="805623"/>
          </a:xfrm>
          <a:prstGeom prst="rightArrow">
            <a:avLst/>
          </a:prstGeom>
          <a:solidFill>
            <a:schemeClr val="accent2"/>
          </a:solidFill>
          <a:ln>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0" cap="none" spc="0" normalizeH="0" baseline="0" noProof="0">
              <a:ln>
                <a:noFill/>
              </a:ln>
              <a:solidFill>
                <a:prstClr val="white"/>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95554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4)">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par>
                          <p:cTn id="12" fill="hold">
                            <p:stCondLst>
                              <p:cond delay="1000"/>
                            </p:stCondLst>
                            <p:childTnLst>
                              <p:par>
                                <p:cTn id="13" presetID="21" presetClass="entr" presetSubtype="4"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heel(4)">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9739E-5946-4E74-8C71-6214E85D92F2}"/>
              </a:ext>
            </a:extLst>
          </p:cNvPr>
          <p:cNvSpPr>
            <a:spLocks noGrp="1"/>
          </p:cNvSpPr>
          <p:nvPr>
            <p:ph type="ctrTitle"/>
          </p:nvPr>
        </p:nvSpPr>
        <p:spPr>
          <a:xfrm>
            <a:off x="599225" y="1436991"/>
            <a:ext cx="10993549" cy="1475013"/>
          </a:xfrm>
        </p:spPr>
        <p:txBody>
          <a:bodyPr>
            <a:normAutofit/>
          </a:bodyPr>
          <a:lstStyle/>
          <a:p>
            <a:pPr algn="ctr"/>
            <a:r>
              <a:rPr lang="en-US" sz="4000" b="1">
                <a:latin typeface="Arial" panose="020B0604020202020204" pitchFamily="34" charset="0"/>
                <a:cs typeface="Arial" panose="020B0604020202020204" pitchFamily="34" charset="0"/>
              </a:rPr>
              <a:t>BÀI THUYẾT TRÌNH KẾT THÚC</a:t>
            </a:r>
            <a:br>
              <a:rPr lang="en-US" sz="4000" b="1">
                <a:latin typeface="Arial" panose="020B0604020202020204" pitchFamily="34" charset="0"/>
                <a:cs typeface="Arial" panose="020B0604020202020204" pitchFamily="34" charset="0"/>
              </a:rPr>
            </a:br>
            <a:r>
              <a:rPr lang="en-US" sz="4000" b="1">
                <a:latin typeface="Arial" panose="020B0604020202020204" pitchFamily="34" charset="0"/>
                <a:cs typeface="Arial" panose="020B0604020202020204" pitchFamily="34" charset="0"/>
              </a:rPr>
              <a:t>CẢM ƠN CÔ VÀ CÁC BẠN ĐÃ LẮNG NGHE</a:t>
            </a:r>
          </a:p>
        </p:txBody>
      </p:sp>
    </p:spTree>
    <p:extLst>
      <p:ext uri="{BB962C8B-B14F-4D97-AF65-F5344CB8AC3E}">
        <p14:creationId xmlns:p14="http://schemas.microsoft.com/office/powerpoint/2010/main" val="2030323272"/>
      </p:ext>
    </p:extLst>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4"/>
            <a:ext cx="11029616" cy="2249842"/>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Khái niệm công nghiệp hóa, hiện đại hóa</a:t>
            </a:r>
          </a:p>
          <a:p>
            <a:pPr algn="just">
              <a:buFont typeface="Arial" panose="020B0604020202020204" pitchFamily="34" charset="0"/>
              <a:buChar char="•"/>
            </a:pPr>
            <a:r>
              <a:rPr lang="en-US">
                <a:latin typeface="Times New Roman" panose="02020603050405020304" pitchFamily="18" charset="0"/>
                <a:cs typeface="Times New Roman" panose="02020603050405020304" pitchFamily="18" charset="0"/>
              </a:rPr>
              <a:t>Nông nghiệp:</a:t>
            </a:r>
          </a:p>
          <a:p>
            <a:pPr marL="0" indent="0" algn="just">
              <a:buNone/>
            </a:pPr>
            <a:endParaRPr lang="vi-VN">
              <a:latin typeface="Times New Roman" panose="02020603050405020304" pitchFamily="18" charset="0"/>
              <a:cs typeface="Times New Roman" panose="02020603050405020304" pitchFamily="18" charset="0"/>
            </a:endParaRPr>
          </a:p>
        </p:txBody>
      </p:sp>
      <p:pic>
        <p:nvPicPr>
          <p:cNvPr id="9" name="Picture 8" descr="Nông dân ĐBSCL nhanh chóng thu hoạch lúa chạy lũ | Kênh Thời Tiết">
            <a:extLst>
              <a:ext uri="{FF2B5EF4-FFF2-40B4-BE49-F238E27FC236}">
                <a16:creationId xmlns:a16="http://schemas.microsoft.com/office/drawing/2014/main" id="{16A8D406-F87D-4435-9B9A-B4F8A8CD5195}"/>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424993" y="3171801"/>
            <a:ext cx="3960440" cy="295152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08818C8A-41D2-4A8C-80FE-E31740A7CF04}"/>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6806567" y="3171801"/>
            <a:ext cx="4008446" cy="2951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Right Arrow 4">
            <a:extLst>
              <a:ext uri="{FF2B5EF4-FFF2-40B4-BE49-F238E27FC236}">
                <a16:creationId xmlns:a16="http://schemas.microsoft.com/office/drawing/2014/main" id="{03CDBA0B-43B5-4CEB-AF8A-68FE43EC4DCA}"/>
              </a:ext>
            </a:extLst>
          </p:cNvPr>
          <p:cNvSpPr/>
          <p:nvPr/>
        </p:nvSpPr>
        <p:spPr>
          <a:xfrm>
            <a:off x="5699956" y="4244754"/>
            <a:ext cx="792088" cy="805623"/>
          </a:xfrm>
          <a:prstGeom prst="rightArrow">
            <a:avLst/>
          </a:prstGeom>
          <a:solidFill>
            <a:schemeClr val="accent2"/>
          </a:solidFill>
          <a:ln>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0" cap="none" spc="0" normalizeH="0" baseline="0" noProof="0">
              <a:ln>
                <a:noFill/>
              </a:ln>
              <a:solidFill>
                <a:prstClr val="white"/>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53576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4)">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1" presetClass="entr" presetSubtype="4"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heel(4)">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4"/>
            <a:ext cx="11029616" cy="2249842"/>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Khái niệm công nghiệp hóa, hiện đại hóa</a:t>
            </a:r>
          </a:p>
          <a:p>
            <a:pPr algn="just">
              <a:buFont typeface="Arial" panose="020B0604020202020204" pitchFamily="34" charset="0"/>
              <a:buChar char="•"/>
            </a:pPr>
            <a:r>
              <a:rPr lang="en-US">
                <a:latin typeface="Times New Roman" panose="02020603050405020304" pitchFamily="18" charset="0"/>
                <a:cs typeface="Times New Roman" panose="02020603050405020304" pitchFamily="18" charset="0"/>
              </a:rPr>
              <a:t>Dệt may:</a:t>
            </a:r>
          </a:p>
          <a:p>
            <a:pPr marL="0" indent="0" algn="just">
              <a:buNone/>
            </a:pPr>
            <a:endParaRPr lang="vi-VN">
              <a:latin typeface="Times New Roman" panose="02020603050405020304" pitchFamily="18" charset="0"/>
              <a:cs typeface="Times New Roman" panose="02020603050405020304" pitchFamily="18" charset="0"/>
            </a:endParaRPr>
          </a:p>
        </p:txBody>
      </p:sp>
      <p:sp>
        <p:nvSpPr>
          <p:cNvPr id="12" name="Right Arrow 4">
            <a:extLst>
              <a:ext uri="{FF2B5EF4-FFF2-40B4-BE49-F238E27FC236}">
                <a16:creationId xmlns:a16="http://schemas.microsoft.com/office/drawing/2014/main" id="{03CDBA0B-43B5-4CEB-AF8A-68FE43EC4DCA}"/>
              </a:ext>
            </a:extLst>
          </p:cNvPr>
          <p:cNvSpPr/>
          <p:nvPr/>
        </p:nvSpPr>
        <p:spPr>
          <a:xfrm>
            <a:off x="5699956" y="4244754"/>
            <a:ext cx="792088" cy="805623"/>
          </a:xfrm>
          <a:prstGeom prst="rightArrow">
            <a:avLst/>
          </a:prstGeom>
          <a:solidFill>
            <a:schemeClr val="accent2"/>
          </a:solidFill>
          <a:ln>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0" cap="none" spc="0" normalizeH="0" baseline="0" noProof="0">
              <a:ln>
                <a:noFill/>
              </a:ln>
              <a:solidFill>
                <a:prstClr val="white"/>
              </a:solidFill>
              <a:effectLst/>
              <a:uLnTx/>
              <a:uFillTx/>
              <a:latin typeface="Arial" panose="020B0604020202020204" pitchFamily="34" charset="0"/>
              <a:ea typeface="+mn-ea"/>
              <a:cs typeface="+mn-cs"/>
            </a:endParaRPr>
          </a:p>
        </p:txBody>
      </p:sp>
      <p:pic>
        <p:nvPicPr>
          <p:cNvPr id="7" name="Picture 4">
            <a:extLst>
              <a:ext uri="{FF2B5EF4-FFF2-40B4-BE49-F238E27FC236}">
                <a16:creationId xmlns:a16="http://schemas.microsoft.com/office/drawing/2014/main" id="{AA61DCE3-E881-4806-A8A0-59D6FA9FD936}"/>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858988" y="3316208"/>
            <a:ext cx="4300736" cy="2743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6">
            <a:extLst>
              <a:ext uri="{FF2B5EF4-FFF2-40B4-BE49-F238E27FC236}">
                <a16:creationId xmlns:a16="http://schemas.microsoft.com/office/drawing/2014/main" id="{8D34E021-AE64-4413-890C-B5B87AC03E5C}"/>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718617" y="3316208"/>
            <a:ext cx="3466434" cy="2743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4859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4)">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1" presetClass="entr" presetSubtype="4"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heel(4)">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590F-6777-4E50-825F-B80727518435}"/>
              </a:ext>
            </a:extLst>
          </p:cNvPr>
          <p:cNvSpPr>
            <a:spLocks noGrp="1"/>
          </p:cNvSpPr>
          <p:nvPr>
            <p:ph type="title"/>
          </p:nvPr>
        </p:nvSpPr>
        <p:spPr/>
        <p:txBody>
          <a:bodyPr anchor="ctr">
            <a:normAutofit/>
          </a:bodyPr>
          <a:lstStyle/>
          <a:p>
            <a:pPr algn="ctr"/>
            <a:r>
              <a:rPr lang="en-US" sz="3600">
                <a:latin typeface="Times New Roman" panose="02020603050405020304" pitchFamily="18" charset="0"/>
                <a:cs typeface="Times New Roman" panose="02020603050405020304" pitchFamily="18" charset="0"/>
              </a:rPr>
              <a:t>I. khái niệm</a:t>
            </a:r>
          </a:p>
        </p:txBody>
      </p:sp>
      <p:sp>
        <p:nvSpPr>
          <p:cNvPr id="5" name="Content Placeholder 2">
            <a:extLst>
              <a:ext uri="{FF2B5EF4-FFF2-40B4-BE49-F238E27FC236}">
                <a16:creationId xmlns:a16="http://schemas.microsoft.com/office/drawing/2014/main" id="{53C4986D-9485-4DF5-B681-E92A03EC8778}"/>
              </a:ext>
            </a:extLst>
          </p:cNvPr>
          <p:cNvSpPr txBox="1">
            <a:spLocks/>
          </p:cNvSpPr>
          <p:nvPr/>
        </p:nvSpPr>
        <p:spPr>
          <a:xfrm>
            <a:off x="581193" y="1855434"/>
            <a:ext cx="11029616" cy="2249842"/>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0" indent="-457200" algn="just">
              <a:buFont typeface="+mj-lt"/>
              <a:buAutoNum type="arabicPeriod"/>
            </a:pPr>
            <a:r>
              <a:rPr lang="en-US" b="1">
                <a:latin typeface="Times New Roman" panose="02020603050405020304" pitchFamily="18" charset="0"/>
                <a:cs typeface="Times New Roman" panose="02020603050405020304" pitchFamily="18" charset="0"/>
              </a:rPr>
              <a:t>Khái niệm công nghiệp hóa, hiện đại hóa</a:t>
            </a:r>
          </a:p>
          <a:p>
            <a:pPr algn="just">
              <a:buFont typeface="Arial" panose="020B0604020202020204" pitchFamily="34" charset="0"/>
              <a:buChar char="•"/>
            </a:pPr>
            <a:r>
              <a:rPr lang="en-US">
                <a:latin typeface="Times New Roman" panose="02020603050405020304" pitchFamily="18" charset="0"/>
                <a:cs typeface="Times New Roman" panose="02020603050405020304" pitchFamily="18" charset="0"/>
              </a:rPr>
              <a:t>Dệt may:</a:t>
            </a:r>
          </a:p>
          <a:p>
            <a:pPr marL="0" indent="0" algn="just">
              <a:buNone/>
            </a:pPr>
            <a:endParaRPr lang="vi-VN">
              <a:latin typeface="Times New Roman" panose="02020603050405020304" pitchFamily="18" charset="0"/>
              <a:cs typeface="Times New Roman" panose="02020603050405020304" pitchFamily="18" charset="0"/>
            </a:endParaRPr>
          </a:p>
        </p:txBody>
      </p:sp>
      <p:sp>
        <p:nvSpPr>
          <p:cNvPr id="12" name="Right Arrow 4">
            <a:extLst>
              <a:ext uri="{FF2B5EF4-FFF2-40B4-BE49-F238E27FC236}">
                <a16:creationId xmlns:a16="http://schemas.microsoft.com/office/drawing/2014/main" id="{03CDBA0B-43B5-4CEB-AF8A-68FE43EC4DCA}"/>
              </a:ext>
            </a:extLst>
          </p:cNvPr>
          <p:cNvSpPr/>
          <p:nvPr/>
        </p:nvSpPr>
        <p:spPr>
          <a:xfrm>
            <a:off x="5699956" y="4244754"/>
            <a:ext cx="792088" cy="805623"/>
          </a:xfrm>
          <a:prstGeom prst="rightArrow">
            <a:avLst/>
          </a:prstGeom>
          <a:solidFill>
            <a:schemeClr val="accent2"/>
          </a:solidFill>
          <a:ln>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0" cap="none" spc="0" normalizeH="0" baseline="0" noProof="0">
              <a:ln>
                <a:noFill/>
              </a:ln>
              <a:solidFill>
                <a:prstClr val="white"/>
              </a:solidFill>
              <a:effectLst/>
              <a:uLnTx/>
              <a:uFillTx/>
              <a:latin typeface="Arial" panose="020B0604020202020204" pitchFamily="34" charset="0"/>
              <a:ea typeface="+mn-ea"/>
              <a:cs typeface="+mn-cs"/>
            </a:endParaRPr>
          </a:p>
        </p:txBody>
      </p:sp>
      <p:pic>
        <p:nvPicPr>
          <p:cNvPr id="9" name="Picture 8" descr="Đồ dùng bằng vải: Vừa dùng vừa lo chất nhuộm màu">
            <a:extLst>
              <a:ext uri="{FF2B5EF4-FFF2-40B4-BE49-F238E27FC236}">
                <a16:creationId xmlns:a16="http://schemas.microsoft.com/office/drawing/2014/main" id="{428E1346-83AC-4103-9ED5-4C479F37F6D5}"/>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614774" y="3227340"/>
            <a:ext cx="3738459" cy="284239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FEBCCD8-339E-42B7-9F97-14FE353E9DE1}"/>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6838767" y="3227340"/>
            <a:ext cx="4084712" cy="28423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1876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4)">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1" presetClass="entr" presetSubtype="4"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heel(4)">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TM03457464[[fn=Dividend]]</Template>
  <TotalTime>415</TotalTime>
  <Words>3445</Words>
  <Application>Microsoft Macintosh PowerPoint</Application>
  <PresentationFormat>Widescreen</PresentationFormat>
  <Paragraphs>270</Paragraphs>
  <Slides>60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Arial</vt:lpstr>
      <vt:lpstr>Courier New</vt:lpstr>
      <vt:lpstr>Gill Sans MT</vt:lpstr>
      <vt:lpstr>Times New Roman</vt:lpstr>
      <vt:lpstr>Wingdings 2</vt:lpstr>
      <vt:lpstr>Dividend</vt:lpstr>
      <vt:lpstr>Quan điểm của Đảng về công nghiệp hóa, hiện đại hóa qua các kỳ đại hội thời kỳ đổi mới </vt:lpstr>
      <vt:lpstr>Danh sách thành viên</vt:lpstr>
      <vt:lpstr>Nội dung chính</vt:lpstr>
      <vt:lpstr>I. khái niệm</vt:lpstr>
      <vt:lpstr>I. khái niệm</vt:lpstr>
      <vt:lpstr>I. khái niệm</vt:lpstr>
      <vt:lpstr>I. khái niệm</vt:lpstr>
      <vt:lpstr>I. khái niệm</vt:lpstr>
      <vt:lpstr>I. khái niệm</vt:lpstr>
      <vt:lpstr>I. khái niệm</vt:lpstr>
      <vt:lpstr>I. khái niệm</vt:lpstr>
      <vt:lpstr>I. khái niệm</vt:lpstr>
      <vt:lpstr>I. khái niệm</vt:lpstr>
      <vt:lpstr>I. khái niệm</vt:lpstr>
      <vt:lpstr>I. khái niệm</vt:lpstr>
      <vt:lpstr>I. khái niệm</vt:lpstr>
      <vt:lpstr>PowerPoint Presentation</vt:lpstr>
      <vt:lpstr>II. QUAN ĐIỂM CỦA ĐẢNG VỀ CÔNG NGHIỆP HÓA, HIỆN ĐẠI HÓA (từ đại hội vi đến đại hội xii)</vt:lpstr>
      <vt:lpstr>II. QUAN ĐIỂM CỦA ĐẢNG VỀ CÔNG NGHIỆP HÓA, HIỆN ĐẠI HÓA (từ đại hội vi đến đại hội xii)</vt:lpstr>
      <vt:lpstr>II. QUAN ĐIỂM CỦA ĐẢNG VỀ CÔNG NGHIỆP HÓA, HIỆN ĐẠI HÓA (từ đại hội vi đến đại hội xii)</vt:lpstr>
      <vt:lpstr>II. QUAN ĐIỂM CỦA ĐẢNG VỀ CÔNG NGHIỆP HÓA, HIỆN ĐẠI HÓA (từ đại hội vi đến đại hội xii)</vt:lpstr>
      <vt:lpstr>II. QUAN ĐIỂM CỦA ĐẢNG VỀ CÔNG NGHIỆP HÓA, HIỆN ĐẠI HÓA (từ đại hội vi đến đại hội xii)</vt:lpstr>
      <vt:lpstr>PowerPoint Presentation</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III. QUAN ĐIỂM CƠ BẢN CỦA ĐẢNG VỀ CÔNG NGHIỆP HÓA, HIỆN ĐẠI HÓA TRONG THỜI KỲ ĐỔI MỚI</vt:lpstr>
      <vt:lpstr>IV. KẾT QUẢ</vt:lpstr>
      <vt:lpstr>IV. Kết quả của đường lối</vt:lpstr>
      <vt:lpstr>IV. Kết quả của đường lối</vt:lpstr>
      <vt:lpstr>IV. Kết quả của đường lối</vt:lpstr>
      <vt:lpstr>IV. Kết quả của đường lối</vt:lpstr>
      <vt:lpstr>IV. Kết quả của đường lối</vt:lpstr>
      <vt:lpstr>IV. Kết quả của đường lối</vt:lpstr>
      <vt:lpstr>IV. Kết quả của đường lối</vt:lpstr>
      <vt:lpstr>IV. Kết quả của đường lối</vt:lpstr>
      <vt:lpstr>IV. Kết quả của đường lối</vt:lpstr>
      <vt:lpstr>IV. Kết quả của đường lối</vt:lpstr>
      <vt:lpstr>IV. Kết quả của đường lối</vt:lpstr>
      <vt:lpstr>IV. Kết quả của đường lối</vt:lpstr>
      <vt:lpstr>IV. Kết quả của đường lối</vt:lpstr>
      <vt:lpstr>V. TRÁCH NHIỆM CỦA SINH VIÊN</vt:lpstr>
      <vt:lpstr>V. TRÁCH NHIỆM CỦA SINH VIÊN</vt:lpstr>
      <vt:lpstr>V. TRÁCH NHIỆM CỦA SINH VIÊN</vt:lpstr>
      <vt:lpstr>V. TRÁCH NHIỆM CỦA SINH VIÊN</vt:lpstr>
      <vt:lpstr>V. TRÁCH NHIỆM CỦA SINH VIÊN</vt:lpstr>
      <vt:lpstr>V. TRÁCH NHIỆM CỦA SINH VIÊN</vt:lpstr>
      <vt:lpstr>BÀI THUYẾT TRÌNH KẾT THÚC CẢM ƠN CÔ VÀ CÁC BẠN ĐÃ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 điểm của Đảng về  công nghiệp hóa, hiện đại hóa  qua các kỳ đại hội thời kỳ đổi mới </dc:title>
  <dc:creator>Huynh Tho</dc:creator>
  <cp:lastModifiedBy>Tấn Thọ Huỳnh</cp:lastModifiedBy>
  <cp:revision>269</cp:revision>
  <dcterms:created xsi:type="dcterms:W3CDTF">2021-06-29T12:15:18Z</dcterms:created>
  <dcterms:modified xsi:type="dcterms:W3CDTF">2023-06-30T04:02:08Z</dcterms:modified>
</cp:coreProperties>
</file>

<file path=docProps/thumbnail.jpeg>
</file>